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6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62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7.xml" ContentType="application/vnd.openxmlformats-officedocument.presentationml.notes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8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61.xml" ContentType="application/vnd.openxmlformats-officedocument.presentationml.slide+xml"/>
  <Override PartName="/ppt/slides/slide33.xml" ContentType="application/vnd.openxmlformats-officedocument.presentationml.slide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63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5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55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80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180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13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47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39.png" ContentType="image/png"/>
  <Override PartName="/ppt/media/image137.png" ContentType="image/png"/>
  <Override PartName="/ppt/media/image135.png" ContentType="image/png"/>
  <Override PartName="/ppt/media/image134.png" ContentType="image/png"/>
  <Override PartName="/ppt/media/image128.jpeg" ContentType="image/jpeg"/>
  <Override PartName="/ppt/media/image120.png" ContentType="image/png"/>
  <Override PartName="/ppt/media/image119.png" ContentType="image/png"/>
  <Override PartName="/ppt/media/image123.png" ContentType="image/png"/>
  <Override PartName="/ppt/media/image116.png" ContentType="image/png"/>
  <Override PartName="/ppt/media/image127.png" ContentType="image/png"/>
  <Override PartName="/ppt/media/image113.png" ContentType="image/png"/>
  <Override PartName="/ppt/media/image125.png" ContentType="image/png"/>
  <Override PartName="/ppt/media/image112.jpeg" ContentType="image/jpeg"/>
  <Override PartName="/ppt/media/image107.png" ContentType="image/png"/>
  <Override PartName="/ppt/media/image102.png" ContentType="image/png"/>
  <Override PartName="/ppt/media/image100.png" ContentType="image/png"/>
  <Override PartName="/ppt/media/image98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8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108.jpeg" ContentType="image/jpeg"/>
  <Override PartName="/ppt/media/image81.png" ContentType="image/png"/>
  <Override PartName="/ppt/media/image106.jpeg" ContentType="image/jpeg"/>
  <Override PartName="/ppt/media/image80.png" ContentType="image/png"/>
  <Override PartName="/ppt/media/image95.png" ContentType="image/png"/>
  <Override PartName="/ppt/media/image105.jpeg" ContentType="image/jpeg"/>
  <Override PartName="/ppt/media/image76.png" ContentType="image/png"/>
  <Override PartName="/ppt/media/image93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70.png" ContentType="image/png"/>
  <Override PartName="/ppt/media/image104.png" ContentType="image/png"/>
  <Override PartName="/ppt/media/image138.png" ContentType="image/png"/>
  <Override PartName="/ppt/media/image118.png" ContentType="image/png"/>
  <Override PartName="/ppt/media/image129.png" ContentType="image/png"/>
  <Override PartName="/ppt/media/image68.png" ContentType="image/png"/>
  <Override PartName="/ppt/media/image69.png" ContentType="image/png"/>
  <Override PartName="/ppt/media/image109.jpeg" ContentType="image/jpeg"/>
  <Override PartName="/ppt/media/image67.png" ContentType="image/png"/>
  <Override PartName="/ppt/media/image66.png" ContentType="image/png"/>
  <Override PartName="/ppt/media/image115.png" ContentType="image/png"/>
  <Override PartName="/ppt/media/image122.png" ContentType="image/png"/>
  <Override PartName="/ppt/media/image65.png" ContentType="image/png"/>
  <Override PartName="/ppt/media/image103.jpeg" ContentType="image/jpeg"/>
  <Override PartName="/ppt/media/image64.png" ContentType="image/png"/>
  <Override PartName="/ppt/media/image72.png" ContentType="image/png"/>
  <Override PartName="/ppt/media/image63.png" ContentType="image/png"/>
  <Override PartName="/ppt/media/image60.png" ContentType="image/png"/>
  <Override PartName="/ppt/media/image78.png" ContentType="image/png"/>
  <Override PartName="/ppt/media/image58.png" ContentType="image/png"/>
  <Override PartName="/ppt/media/image57.png" ContentType="image/png"/>
  <Override PartName="/ppt/media/image97.png" ContentType="image/png"/>
  <Override PartName="/ppt/media/image53.png" ContentType="image/png"/>
  <Override PartName="/ppt/media/image52.png" ContentType="image/png"/>
  <Override PartName="/ppt/media/image86.png" ContentType="image/png"/>
  <Override PartName="/ppt/media/image136.png" ContentType="image/png"/>
  <Override PartName="/ppt/media/image56.png" ContentType="image/png"/>
  <Override PartName="/ppt/media/image51.png" ContentType="image/png"/>
  <Override PartName="/ppt/media/image49.png" ContentType="image/png"/>
  <Override PartName="/ppt/media/image89.png" ContentType="image/png"/>
  <Override PartName="/ppt/media/image111.png" ContentType="image/png"/>
  <Override PartName="/ppt/media/image43.png" ContentType="image/png"/>
  <Override PartName="/ppt/media/image124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8.png" ContentType="image/png"/>
  <Override PartName="/ppt/media/image33.png" ContentType="image/png"/>
  <Override PartName="/ppt/media/image87.png" ContentType="image/png"/>
  <Override PartName="/ppt/media/image126.png" ContentType="image/png"/>
  <Override PartName="/ppt/media/image131.png" ContentType="image/png"/>
  <Override PartName="/ppt/media/image32.png" ContentType="image/png"/>
  <Override PartName="/ppt/media/image62.png" ContentType="image/png"/>
  <Override PartName="/ppt/media/image140.png" ContentType="image/png"/>
  <Override PartName="/ppt/media/image28.jpeg" ContentType="image/jpeg"/>
  <Override PartName="/ppt/media/image45.png" ContentType="image/png"/>
  <Override PartName="/ppt/media/image132.png" ContentType="image/png"/>
  <Override PartName="/ppt/media/image44.png" ContentType="image/png"/>
  <Override PartName="/ppt/media/image30.png" ContentType="image/png"/>
  <Override PartName="/ppt/media/image50.png" ContentType="image/png"/>
  <Override PartName="/ppt/media/image130.png" ContentType="image/png"/>
  <Override PartName="/ppt/media/image25.jpeg" ContentType="image/jpeg"/>
  <Override PartName="/ppt/media/image146.png" ContentType="image/png"/>
  <Override PartName="/ppt/media/image55.png" ContentType="image/png"/>
  <Override PartName="/ppt/media/image77.png" ContentType="image/png"/>
  <Override PartName="/ppt/media/image22.png" ContentType="image/png"/>
  <Override PartName="/ppt/media/image37.png" ContentType="image/png"/>
  <Override PartName="/ppt/media/image99.png" ContentType="image/png"/>
  <Override PartName="/ppt/media/image31.png" ContentType="image/png"/>
  <Override PartName="/ppt/media/image24.png" ContentType="image/png"/>
  <Override PartName="/ppt/media/image61.png" ContentType="image/png"/>
  <Override PartName="/ppt/media/image5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96.png" ContentType="image/png"/>
  <Override PartName="/ppt/media/image13.png" ContentType="image/png"/>
  <Override PartName="/ppt/media/image46.png" ContentType="image/png"/>
  <Override PartName="/ppt/media/image121.png" ContentType="image/png"/>
  <Override PartName="/ppt/media/image23.png" ContentType="image/png"/>
  <Override PartName="/ppt/media/image12.png" ContentType="image/png"/>
  <Override PartName="/ppt/media/image110.jpeg" ContentType="image/jpeg"/>
  <Override PartName="/ppt/media/image39.png" ContentType="image/png"/>
  <Override PartName="/ppt/media/image94.png" ContentType="image/png"/>
  <Override PartName="/ppt/media/image35.png" ContentType="image/png"/>
  <Override PartName="/ppt/media/image11.png" ContentType="image/png"/>
  <Override PartName="/ppt/media/image117.png" ContentType="image/png"/>
  <Override PartName="/ppt/media/image48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26.jpeg" ContentType="image/jpeg"/>
  <Override PartName="/ppt/media/image18.png" ContentType="image/png"/>
  <Override PartName="/ppt/media/image114.png" ContentType="image/png"/>
  <Override PartName="/ppt/media/image7.png" ContentType="image/png"/>
  <Override PartName="/ppt/media/image27.jpeg" ContentType="image/jpeg"/>
  <Override PartName="/ppt/media/image5.png" ContentType="image/png"/>
  <Override PartName="/ppt/media/image16.png" ContentType="image/png"/>
  <Override PartName="/ppt/media/image4.jpeg" ContentType="image/jpeg"/>
  <Override PartName="/ppt/media/image17.png" ContentType="image/png"/>
  <Override PartName="/ppt/media/image133.png" ContentType="image/png"/>
  <Override PartName="/ppt/media/image14.png" ContentType="image/png"/>
  <Override PartName="/ppt/media/image3.jpeg" ContentType="image/jpeg"/>
  <Override PartName="/ppt/media/image79.png" ContentType="image/png"/>
  <Override PartName="/ppt/media/image47.png" ContentType="image/png"/>
  <Override PartName="/ppt/media/image34.png" ContentType="image/png"/>
  <Override PartName="/ppt/media/image2.jpeg" ContentType="image/jpeg"/>
  <Override PartName="/ppt/media/image101.png" ContentType="image/png"/>
  <Override PartName="/ppt/media/image6.png" ContentType="image/png"/>
  <Override PartName="/ppt/media/image10.png" ContentType="image/png"/>
  <Override PartName="/ppt/media/image59.png" ContentType="image/png"/>
  <Override PartName="/ppt/media/image1.jpeg" ContentType="image/jpeg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slide" Target="slides/slide21.xml"/><Relationship Id="rId39" Type="http://schemas.openxmlformats.org/officeDocument/2006/relationships/slide" Target="slides/slide22.xml"/><Relationship Id="rId40" Type="http://schemas.openxmlformats.org/officeDocument/2006/relationships/slide" Target="slides/slide23.xml"/><Relationship Id="rId41" Type="http://schemas.openxmlformats.org/officeDocument/2006/relationships/slide" Target="slides/slide24.xml"/><Relationship Id="rId42" Type="http://schemas.openxmlformats.org/officeDocument/2006/relationships/slide" Target="slides/slide25.xml"/><Relationship Id="rId43" Type="http://schemas.openxmlformats.org/officeDocument/2006/relationships/slide" Target="slides/slide26.xml"/><Relationship Id="rId44" Type="http://schemas.openxmlformats.org/officeDocument/2006/relationships/slide" Target="slides/slide27.xml"/><Relationship Id="rId45" Type="http://schemas.openxmlformats.org/officeDocument/2006/relationships/slide" Target="slides/slide28.xml"/><Relationship Id="rId46" Type="http://schemas.openxmlformats.org/officeDocument/2006/relationships/slide" Target="slides/slide29.xml"/><Relationship Id="rId47" Type="http://schemas.openxmlformats.org/officeDocument/2006/relationships/slide" Target="slides/slide30.xml"/><Relationship Id="rId48" Type="http://schemas.openxmlformats.org/officeDocument/2006/relationships/slide" Target="slides/slide31.xml"/><Relationship Id="rId49" Type="http://schemas.openxmlformats.org/officeDocument/2006/relationships/slide" Target="slides/slide32.xml"/><Relationship Id="rId50" Type="http://schemas.openxmlformats.org/officeDocument/2006/relationships/slide" Target="slides/slide33.xml"/><Relationship Id="rId51" Type="http://schemas.openxmlformats.org/officeDocument/2006/relationships/slide" Target="slides/slide34.xml"/><Relationship Id="rId52" Type="http://schemas.openxmlformats.org/officeDocument/2006/relationships/slide" Target="slides/slide35.xml"/><Relationship Id="rId53" Type="http://schemas.openxmlformats.org/officeDocument/2006/relationships/slide" Target="slides/slide36.xml"/><Relationship Id="rId54" Type="http://schemas.openxmlformats.org/officeDocument/2006/relationships/slide" Target="slides/slide37.xml"/><Relationship Id="rId55" Type="http://schemas.openxmlformats.org/officeDocument/2006/relationships/slide" Target="slides/slide38.xml"/><Relationship Id="rId56" Type="http://schemas.openxmlformats.org/officeDocument/2006/relationships/slide" Target="slides/slide39.xml"/><Relationship Id="rId57" Type="http://schemas.openxmlformats.org/officeDocument/2006/relationships/slide" Target="slides/slide40.xml"/><Relationship Id="rId58" Type="http://schemas.openxmlformats.org/officeDocument/2006/relationships/slide" Target="slides/slide41.xml"/><Relationship Id="rId59" Type="http://schemas.openxmlformats.org/officeDocument/2006/relationships/slide" Target="slides/slide42.xml"/><Relationship Id="rId60" Type="http://schemas.openxmlformats.org/officeDocument/2006/relationships/slide" Target="slides/slide43.xml"/><Relationship Id="rId61" Type="http://schemas.openxmlformats.org/officeDocument/2006/relationships/slide" Target="slides/slide44.xml"/><Relationship Id="rId62" Type="http://schemas.openxmlformats.org/officeDocument/2006/relationships/slide" Target="slides/slide45.xml"/><Relationship Id="rId63" Type="http://schemas.openxmlformats.org/officeDocument/2006/relationships/slide" Target="slides/slide46.xml"/><Relationship Id="rId64" Type="http://schemas.openxmlformats.org/officeDocument/2006/relationships/slide" Target="slides/slide47.xml"/><Relationship Id="rId65" Type="http://schemas.openxmlformats.org/officeDocument/2006/relationships/slide" Target="slides/slide48.xml"/><Relationship Id="rId66" Type="http://schemas.openxmlformats.org/officeDocument/2006/relationships/slide" Target="slides/slide49.xml"/><Relationship Id="rId67" Type="http://schemas.openxmlformats.org/officeDocument/2006/relationships/slide" Target="slides/slide50.xml"/><Relationship Id="rId68" Type="http://schemas.openxmlformats.org/officeDocument/2006/relationships/slide" Target="slides/slide51.xml"/><Relationship Id="rId69" Type="http://schemas.openxmlformats.org/officeDocument/2006/relationships/slide" Target="slides/slide52.xml"/><Relationship Id="rId70" Type="http://schemas.openxmlformats.org/officeDocument/2006/relationships/slide" Target="slides/slide53.xml"/><Relationship Id="rId71" Type="http://schemas.openxmlformats.org/officeDocument/2006/relationships/slide" Target="slides/slide54.xml"/><Relationship Id="rId72" Type="http://schemas.openxmlformats.org/officeDocument/2006/relationships/slide" Target="slides/slide55.xml"/><Relationship Id="rId73" Type="http://schemas.openxmlformats.org/officeDocument/2006/relationships/slide" Target="slides/slide56.xml"/><Relationship Id="rId74" Type="http://schemas.openxmlformats.org/officeDocument/2006/relationships/slide" Target="slides/slide57.xml"/><Relationship Id="rId75" Type="http://schemas.openxmlformats.org/officeDocument/2006/relationships/slide" Target="slides/slide58.xml"/><Relationship Id="rId76" Type="http://schemas.openxmlformats.org/officeDocument/2006/relationships/slide" Target="slides/slide59.xml"/><Relationship Id="rId77" Type="http://schemas.openxmlformats.org/officeDocument/2006/relationships/slide" Target="slides/slide60.xml"/><Relationship Id="rId78" Type="http://schemas.openxmlformats.org/officeDocument/2006/relationships/slide" Target="slides/slide61.xml"/><Relationship Id="rId79" Type="http://schemas.openxmlformats.org/officeDocument/2006/relationships/slide" Target="slides/slide62.xml"/><Relationship Id="rId80" Type="http://schemas.openxmlformats.org/officeDocument/2006/relationships/slide" Target="slides/slide6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56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56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56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57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AD0473C-9A79-4324-A2B8-18E6B9E8A687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FDF8FA1-F985-46E1-9D27-D847AA0F47FE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D3C8D83-FAFE-431A-A0F9-744D78F79EEC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7B6FDBF-C2E1-4EE2-B75B-4E2D080753CD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C8792A1-FC82-4519-B128-8DF18B23F483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4EB48D2-DBFA-49AC-AC79-8845BBD31B86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FC7BCA8-A584-498C-AEC8-98110EAF8A74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799AAB4-59E4-475B-A650-26182801A766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AD9A76E-BDAA-4B3D-BF30-DA2216058B41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1C722A0-51BE-47D7-80D7-213BCC717043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E7477E7-6D14-4387-B259-A63F8C7C4939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F745A29-17E2-4FB3-B997-DCD68B06709E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C122889-A7C4-4825-949D-5386AB96CD71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8047A02-1EBD-4919-88E7-84F0039B9E40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6617AA1-593A-40ED-B1B7-B57D9002844A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B0DF5E4-B14E-4D05-8E3E-11D838FA3ED0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242EC82-9242-4A48-BBB5-56825DC82A5F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20CF79B-C95C-46B3-9965-36B23488992F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AC606DC-E4E8-4208-8D85-5D8B7A97D7C8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09F49B9-0860-458D-803B-FA0EB80B16A5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FFD2984-3C85-4417-A37B-6D03527495F3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2C95DB5-ED22-440B-8136-89588907B4EA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859A673-51B0-4924-8DB6-76E288F5CF5C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BC469F2-A5C2-4C79-B3D4-020FBBBF788E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926086F-396D-4899-BCA0-9C9F3125884C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F67838B-C488-4E8F-B38B-BD984978E88C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35EAB45-72F3-420A-B1B1-774F995A3672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FB7C007-D830-4D24-BEC9-CBCF3F3B8B7E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BF27532-7E2B-4B80-8F59-26141272169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8022CAD-8AB2-4820-876F-BB572AFCB026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C41DE45-654A-471A-B551-F694328D38A6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6DDCEC-2157-4A20-AEF0-C59C54E37AD3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E879356-185F-4636-A5F0-A279C263FD4A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798AC89-6824-4692-85BB-FC8F28557D1F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4A61EA1-4842-4033-99ED-EAF55135CD70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8D6B240-31D7-42D8-A5FD-2ED48E691073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ACB31A7-9FB3-4C83-86AB-22FA5F8D5618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8EC13D9-7D88-49F9-A2DA-9518B4A90DC9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59176E5-524B-44D2-AEF9-0F19C71B84E4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C983716-A5ED-43CB-B991-A37C85E1D921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1978D9C-397B-4216-82E8-23A434B15A1E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0632939-D47A-4AFA-A322-A48E99364F95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438AD44-21FF-410E-9FDB-1F49411994E4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EC55E38-3CF6-4E4A-9ABF-714A57A38C5A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2A3FD0F-9E48-4B44-901D-1121E234F6AA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923CD47-7C9E-4456-8A66-A0B3022C90A9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E15E081-B917-434F-B81D-A6A83BE22C85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0060244-5812-4E6D-BB3C-8FDFCE131536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0592C2-4313-483B-9AA4-808427998E82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6CE884D-1F81-40D6-BAED-FBF3D26A8EFA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235DBC9-0250-48BB-A0C3-ED9F0F125653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24F9D28-22F7-4704-9828-625D2DDE04AD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802C10C-ABC7-4CF6-ADBD-7416C046AFA0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F76C968-C039-42DE-836E-31F71224B0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91FBC7B-0386-4750-A3E9-3A0067B7ACC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13FC228-68BF-4614-BC0E-4AA564208E00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7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E1155D1-39FE-43B4-9F3E-40467BFDBCCB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9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65735E2-0D84-4119-9C68-3076950DBD7C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1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A6AC0BC-C607-4F48-A0F9-D9F8BF19A91B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3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280561D-40A6-49B0-A906-8D86B906B119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5" name="CustomShape 2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95B0FD6-49B3-49C8-8236-1FDE560BA1AF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1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5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5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8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8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2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2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6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6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tretch/>
        </p:blipFill>
        <p:spPr>
          <a:xfrm>
            <a:off x="9643680" y="539640"/>
            <a:ext cx="1820520" cy="758160"/>
          </a:xfrm>
          <a:prstGeom prst="rect">
            <a:avLst/>
          </a:prstGeom>
          <a:ln>
            <a:noFill/>
          </a:ln>
        </p:spPr>
      </p:pic>
      <p:pic>
        <p:nvPicPr>
          <p:cNvPr id="1" name="Picture 20" descr=""/>
          <p:cNvPicPr/>
          <p:nvPr/>
        </p:nvPicPr>
        <p:blipFill>
          <a:blip r:embed="rId3"/>
          <a:stretch/>
        </p:blipFill>
        <p:spPr>
          <a:xfrm>
            <a:off x="0" y="539640"/>
            <a:ext cx="9262800" cy="758160"/>
          </a:xfrm>
          <a:prstGeom prst="rect">
            <a:avLst/>
          </a:prstGeom>
          <a:ln>
            <a:noFill/>
          </a:ln>
        </p:spPr>
      </p:pic>
      <p:sp>
        <p:nvSpPr>
          <p:cNvPr id="2" name="Line 1"/>
          <p:cNvSpPr/>
          <p:nvPr/>
        </p:nvSpPr>
        <p:spPr>
          <a:xfrm>
            <a:off x="719640" y="6135480"/>
            <a:ext cx="10748160" cy="0"/>
          </a:xfrm>
          <a:prstGeom prst="line">
            <a:avLst/>
          </a:prstGeom>
          <a:ln w="9360">
            <a:solidFill>
              <a:srgbClr val="4f81bd"/>
            </a:solidFill>
            <a:round/>
          </a:ln>
        </p:spPr>
      </p:sp>
      <p:pic>
        <p:nvPicPr>
          <p:cNvPr id="3" name="Picture 9" descr=""/>
          <p:cNvPicPr/>
          <p:nvPr/>
        </p:nvPicPr>
        <p:blipFill>
          <a:blip r:embed="rId4"/>
          <a:stretch/>
        </p:blipFill>
        <p:spPr>
          <a:xfrm>
            <a:off x="8587440" y="539640"/>
            <a:ext cx="2876760" cy="1202400"/>
          </a:xfrm>
          <a:prstGeom prst="rect">
            <a:avLst/>
          </a:prstGeom>
          <a:ln>
            <a:noFill/>
          </a:ln>
        </p:spPr>
      </p:pic>
      <p:pic>
        <p:nvPicPr>
          <p:cNvPr id="4" name="Picture 15" descr=""/>
          <p:cNvPicPr/>
          <p:nvPr/>
        </p:nvPicPr>
        <p:blipFill>
          <a:blip r:embed="rId5"/>
          <a:stretch/>
        </p:blipFill>
        <p:spPr>
          <a:xfrm>
            <a:off x="0" y="2286000"/>
            <a:ext cx="11468520" cy="2282040"/>
          </a:xfrm>
          <a:prstGeom prst="rect">
            <a:avLst/>
          </a:prstGeom>
          <a:ln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07ECBE0-4325-43C3-94C9-DD13001485D6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3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7" descr=""/>
          <p:cNvPicPr/>
          <p:nvPr/>
        </p:nvPicPr>
        <p:blipFill>
          <a:blip r:embed="rId2"/>
          <a:stretch/>
        </p:blipFill>
        <p:spPr>
          <a:xfrm>
            <a:off x="9643680" y="539640"/>
            <a:ext cx="1820520" cy="758160"/>
          </a:xfrm>
          <a:prstGeom prst="rect">
            <a:avLst/>
          </a:prstGeom>
          <a:ln>
            <a:noFill/>
          </a:ln>
        </p:spPr>
      </p:pic>
      <p:pic>
        <p:nvPicPr>
          <p:cNvPr id="375" name="Picture 20" descr=""/>
          <p:cNvPicPr/>
          <p:nvPr/>
        </p:nvPicPr>
        <p:blipFill>
          <a:blip r:embed="rId3"/>
          <a:stretch/>
        </p:blipFill>
        <p:spPr>
          <a:xfrm>
            <a:off x="0" y="539640"/>
            <a:ext cx="9262800" cy="758160"/>
          </a:xfrm>
          <a:prstGeom prst="rect">
            <a:avLst/>
          </a:prstGeom>
          <a:ln>
            <a:noFill/>
          </a:ln>
        </p:spPr>
      </p:pic>
      <p:sp>
        <p:nvSpPr>
          <p:cNvPr id="376" name="Line 1"/>
          <p:cNvSpPr/>
          <p:nvPr/>
        </p:nvSpPr>
        <p:spPr>
          <a:xfrm>
            <a:off x="719640" y="6135480"/>
            <a:ext cx="10748160" cy="0"/>
          </a:xfrm>
          <a:prstGeom prst="line">
            <a:avLst/>
          </a:prstGeom>
          <a:ln w="9360">
            <a:solidFill>
              <a:srgbClr val="4f81bd"/>
            </a:solidFill>
            <a:round/>
          </a:ln>
        </p:spPr>
      </p:sp>
      <p:pic>
        <p:nvPicPr>
          <p:cNvPr id="377" name="Picture 9" descr=""/>
          <p:cNvPicPr/>
          <p:nvPr/>
        </p:nvPicPr>
        <p:blipFill>
          <a:blip r:embed="rId4"/>
          <a:stretch/>
        </p:blipFill>
        <p:spPr>
          <a:xfrm>
            <a:off x="8587440" y="539640"/>
            <a:ext cx="2876760" cy="1202400"/>
          </a:xfrm>
          <a:prstGeom prst="rect">
            <a:avLst/>
          </a:prstGeom>
          <a:ln>
            <a:noFill/>
          </a:ln>
        </p:spPr>
      </p:pic>
      <p:pic>
        <p:nvPicPr>
          <p:cNvPr id="378" name="Picture 15" descr=""/>
          <p:cNvPicPr/>
          <p:nvPr/>
        </p:nvPicPr>
        <p:blipFill>
          <a:blip r:embed="rId5"/>
          <a:stretch/>
        </p:blipFill>
        <p:spPr>
          <a:xfrm>
            <a:off x="0" y="2286000"/>
            <a:ext cx="11468520" cy="2282040"/>
          </a:xfrm>
          <a:prstGeom prst="rect">
            <a:avLst/>
          </a:prstGeom>
          <a:ln>
            <a:noFill/>
          </a:ln>
        </p:spPr>
      </p:pic>
      <p:sp>
        <p:nvSpPr>
          <p:cNvPr id="37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8BFC0F6-889D-491C-AEAE-B563776C8E47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41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294F85EA-D84D-478F-8C84-01DB54C81F14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45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475ABAD-2DCB-41AF-9794-222A0D3DF6D3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49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492" name="PlaceHolder 4"/>
          <p:cNvSpPr>
            <a:spLocks noGrp="1"/>
          </p:cNvSpPr>
          <p:nvPr>
            <p:ph type="dt"/>
          </p:nvPr>
        </p:nvSpPr>
        <p:spPr>
          <a:xfrm>
            <a:off x="609480" y="6247440"/>
            <a:ext cx="2840400" cy="4726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493" name="PlaceHolder 5"/>
          <p:cNvSpPr>
            <a:spLocks noGrp="1"/>
          </p:cNvSpPr>
          <p:nvPr>
            <p:ph type="ftr"/>
          </p:nvPr>
        </p:nvSpPr>
        <p:spPr>
          <a:xfrm>
            <a:off x="4169520" y="6247440"/>
            <a:ext cx="3864240" cy="4726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94" name="PlaceHolder 6"/>
          <p:cNvSpPr>
            <a:spLocks noGrp="1"/>
          </p:cNvSpPr>
          <p:nvPr>
            <p:ph type="sldNum"/>
          </p:nvPr>
        </p:nvSpPr>
        <p:spPr>
          <a:xfrm>
            <a:off x="8741520" y="6247440"/>
            <a:ext cx="2840400" cy="472680"/>
          </a:xfrm>
          <a:prstGeom prst="rect">
            <a:avLst/>
          </a:prstGeom>
        </p:spPr>
        <p:txBody>
          <a:bodyPr lIns="0" rIns="0" tIns="0" bIns="0"/>
          <a:p>
            <a:pPr algn="r"/>
            <a:fld id="{D2E543C5-A9F5-46C7-963C-E7E145B33B58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48A393B9-CC93-4BA9-A691-359032F1621D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53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2A1279A-9A78-4C38-8D7E-C531CFFF3329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CC02A77-99BD-429B-83A0-E651DE21D1C3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5DD543E-176B-455E-8F20-968CE89C9EE1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2594163B-01D5-4F6C-9608-FF3BEDD4B705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2C5E927-A057-4836-8BF5-1EEE7680DF8A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4369F92D-A17B-4CE7-BAB9-7E371FCE22A9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22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2D0A7A59-6C87-42AD-AB4F-AA865EC53EEF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26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1521440" y="6210360"/>
            <a:ext cx="45432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4664F8A-63A3-49BF-B41C-5BB349CB7973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30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jpeg"/><Relationship Id="rId3" Type="http://schemas.openxmlformats.org/officeDocument/2006/relationships/slideLayout" Target="../slideLayouts/slideLayout145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jpeg"/><Relationship Id="rId3" Type="http://schemas.openxmlformats.org/officeDocument/2006/relationships/image" Target="../media/image106.jpeg"/><Relationship Id="rId4" Type="http://schemas.openxmlformats.org/officeDocument/2006/relationships/slideLayout" Target="../slideLayouts/slideLayout145.xml"/><Relationship Id="rId5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jpeg"/><Relationship Id="rId3" Type="http://schemas.openxmlformats.org/officeDocument/2006/relationships/image" Target="../media/image109.jpeg"/><Relationship Id="rId4" Type="http://schemas.openxmlformats.org/officeDocument/2006/relationships/image" Target="../media/image110.jpeg"/><Relationship Id="rId5" Type="http://schemas.openxmlformats.org/officeDocument/2006/relationships/slideLayout" Target="../slideLayouts/slideLayout157.xml"/><Relationship Id="rId6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slideLayout" Target="../slideLayouts/slideLayout169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slideLayout" Target="../slideLayouts/slideLayout169.xml"/><Relationship Id="rId5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jpeg"/><Relationship Id="rId4" Type="http://schemas.openxmlformats.org/officeDocument/2006/relationships/image" Target="../media/image129.png"/><Relationship Id="rId5" Type="http://schemas.openxmlformats.org/officeDocument/2006/relationships/slideLayout" Target="../slideLayouts/slideLayout169.xml"/><Relationship Id="rId6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09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13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719640" y="4932720"/>
            <a:ext cx="1074456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c50e1f"/>
                </a:solidFill>
                <a:latin typeface="Arial"/>
                <a:ea typeface="DejaVu Sans"/>
              </a:rPr>
              <a:t>Shared Robo-Vision</a:t>
            </a:r>
            <a:endParaRPr/>
          </a:p>
        </p:txBody>
      </p:sp>
      <p:sp>
        <p:nvSpPr>
          <p:cNvPr id="572" name="CustomShape 2"/>
          <p:cNvSpPr/>
          <p:nvPr/>
        </p:nvSpPr>
        <p:spPr>
          <a:xfrm>
            <a:off x="719640" y="5659560"/>
            <a:ext cx="10744560" cy="27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717171"/>
                </a:solidFill>
                <a:latin typeface="Arial"/>
                <a:ea typeface="DejaVu Sans"/>
              </a:rPr>
              <a:t>Alberto Vaccari | Yu Liu | Dapeng Lan</a:t>
            </a:r>
            <a:endParaRPr/>
          </a:p>
        </p:txBody>
      </p:sp>
      <p:sp>
        <p:nvSpPr>
          <p:cNvPr id="573" name="CustomShape 3"/>
          <p:cNvSpPr/>
          <p:nvPr/>
        </p:nvSpPr>
        <p:spPr>
          <a:xfrm>
            <a:off x="9509760" y="6217920"/>
            <a:ext cx="2191320" cy="545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08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09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Objectives</a:t>
            </a:r>
            <a:endParaRPr/>
          </a:p>
        </p:txBody>
      </p:sp>
      <p:sp>
        <p:nvSpPr>
          <p:cNvPr id="610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4"/>
          <p:cNvSpPr/>
          <p:nvPr/>
        </p:nvSpPr>
        <p:spPr>
          <a:xfrm>
            <a:off x="839520" y="193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Transmit HD images (1920*1080) from 2 ZedBoards to a computer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Perform some degree of image processing directly on the ZedBoards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Track the position of the robots on the field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Track the position of the ball on the field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Record a match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Replay a recorded match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Control the movements of the robots from the server application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1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14" name="CustomShape 2"/>
          <p:cNvSpPr/>
          <p:nvPr/>
        </p:nvSpPr>
        <p:spPr>
          <a:xfrm>
            <a:off x="839160" y="27673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Roles</a:t>
            </a:r>
            <a:endParaRPr/>
          </a:p>
        </p:txBody>
      </p:sp>
      <p:sp>
        <p:nvSpPr>
          <p:cNvPr id="615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17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18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Roles</a:t>
            </a:r>
            <a:endParaRPr/>
          </a:p>
        </p:txBody>
      </p:sp>
      <p:sp>
        <p:nvSpPr>
          <p:cNvPr id="619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21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22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Roles</a:t>
            </a:r>
            <a:endParaRPr/>
          </a:p>
        </p:txBody>
      </p:sp>
      <p:sp>
        <p:nvSpPr>
          <p:cNvPr id="623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4"/>
          <p:cNvSpPr/>
          <p:nvPr/>
        </p:nvSpPr>
        <p:spPr>
          <a:xfrm>
            <a:off x="839520" y="1720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Alberto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Tracking of the robots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Tracking of the ball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Recording a match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Replaying a saved match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Communication and control of the robots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Yu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Receiving images from the ZedBoard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Image pre-processing on the ZedBoards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Dapeng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Fetching HD images from FMC-Imageon V2000C camera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Transmission of HD images from 2 ZedBoards to the server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Image pre-processing on the ZedBoards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26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27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Roles</a:t>
            </a:r>
            <a:endParaRPr/>
          </a:p>
        </p:txBody>
      </p:sp>
      <p:sp>
        <p:nvSpPr>
          <p:cNvPr id="628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4"/>
          <p:cNvSpPr/>
          <p:nvPr/>
        </p:nvSpPr>
        <p:spPr>
          <a:xfrm>
            <a:off x="839520" y="1720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Alberto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Tracking of the robots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Tracking of the ball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Recording a match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Replaying a saved match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Communication and control of the robots</a:t>
            </a:r>
            <a:endParaRPr/>
          </a:p>
          <a:p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Yu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☑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Receiving images from the ZedBoard</a:t>
            </a:r>
            <a:endParaRPr/>
          </a:p>
          <a:p>
            <a:r>
              <a:rPr lang="en-US" sz="2400" strike="noStrike">
                <a:solidFill>
                  <a:srgbClr val="ff99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ff99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ff9900"/>
                </a:solidFill>
                <a:latin typeface="Arial"/>
                <a:ea typeface="微软雅黑"/>
              </a:rPr>
              <a:t>Image pre-processing on the ZedBoards</a:t>
            </a:r>
            <a:endParaRPr/>
          </a:p>
          <a:p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Dapeng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Fetching HD images from FMC-Imageon V2000C camera</a:t>
            </a:r>
            <a:endParaRPr/>
          </a:p>
          <a:p>
            <a:r>
              <a:rPr lang="en-US" sz="2400" strike="noStrike">
                <a:solidFill>
                  <a:srgbClr val="ff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ff0000"/>
                </a:solidFill>
                <a:latin typeface="Arial"/>
                <a:ea typeface="微软雅黑"/>
              </a:rPr>
              <a:t>☒ </a:t>
            </a:r>
            <a:r>
              <a:rPr lang="en-US" sz="2400" strike="noStrike">
                <a:solidFill>
                  <a:srgbClr val="ff0000"/>
                </a:solidFill>
                <a:latin typeface="Arial"/>
                <a:ea typeface="微软雅黑"/>
              </a:rPr>
              <a:t>Transmission of HD images from 2 ZedBoards to the server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</a:t>
            </a:r>
            <a:r>
              <a:rPr lang="en-US" sz="2400" strike="noStrike">
                <a:solidFill>
                  <a:srgbClr val="ff9900"/>
                </a:solidFill>
                <a:latin typeface="Arial"/>
                <a:ea typeface="微软雅黑"/>
              </a:rPr>
              <a:t> </a:t>
            </a:r>
            <a:r>
              <a:rPr lang="en-US" sz="2400" strike="noStrike">
                <a:solidFill>
                  <a:srgbClr val="ff9900"/>
                </a:solidFill>
                <a:latin typeface="Arial"/>
                <a:ea typeface="微软雅黑"/>
              </a:rPr>
              <a:t>Image pre-processing on the ZedBoards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31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32" name="CustomShape 2"/>
          <p:cNvSpPr/>
          <p:nvPr/>
        </p:nvSpPr>
        <p:spPr>
          <a:xfrm>
            <a:off x="839160" y="27673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</a:t>
            </a:r>
            <a:endParaRPr/>
          </a:p>
        </p:txBody>
      </p:sp>
      <p:sp>
        <p:nvSpPr>
          <p:cNvPr id="633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35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36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- structure</a:t>
            </a:r>
            <a:endParaRPr/>
          </a:p>
        </p:txBody>
      </p:sp>
      <p:sp>
        <p:nvSpPr>
          <p:cNvPr id="637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8" name="Shape 32" descr=""/>
          <p:cNvPicPr/>
          <p:nvPr/>
        </p:nvPicPr>
        <p:blipFill>
          <a:blip r:embed="rId2"/>
          <a:stretch/>
        </p:blipFill>
        <p:spPr>
          <a:xfrm>
            <a:off x="837000" y="1769400"/>
            <a:ext cx="10152000" cy="494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40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41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- structure</a:t>
            </a:r>
            <a:endParaRPr/>
          </a:p>
        </p:txBody>
      </p:sp>
      <p:sp>
        <p:nvSpPr>
          <p:cNvPr id="642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3" name="Shape 37" descr=""/>
          <p:cNvPicPr/>
          <p:nvPr/>
        </p:nvPicPr>
        <p:blipFill>
          <a:blip r:embed="rId2"/>
          <a:stretch/>
        </p:blipFill>
        <p:spPr>
          <a:xfrm>
            <a:off x="1687680" y="1852560"/>
            <a:ext cx="7799040" cy="2787120"/>
          </a:xfrm>
          <a:prstGeom prst="rect">
            <a:avLst/>
          </a:prstGeom>
          <a:ln>
            <a:noFill/>
          </a:ln>
        </p:spPr>
      </p:pic>
      <p:sp>
        <p:nvSpPr>
          <p:cNvPr id="644" name="CustomShape 4"/>
          <p:cNvSpPr/>
          <p:nvPr/>
        </p:nvSpPr>
        <p:spPr>
          <a:xfrm>
            <a:off x="1490040" y="4938120"/>
            <a:ext cx="8195040" cy="14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●</a:t>
            </a: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AXI4-Lite for processor control of various IP cores (not shown):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DejaVu Sans"/>
              </a:rPr>
              <a:t>50 MHz</a:t>
            </a:r>
            <a:endParaRPr/>
          </a:p>
          <a:p>
            <a:pPr>
              <a:lnSpc>
                <a:spcPct val="115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●</a:t>
            </a: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AXI4-Stream for point-to-point video connections :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DejaVu Sans"/>
              </a:rPr>
              <a:t>148.5MHz</a:t>
            </a:r>
            <a:endParaRPr/>
          </a:p>
          <a:p>
            <a:pPr>
              <a:lnSpc>
                <a:spcPct val="115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●</a:t>
            </a: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AXI4 for high-performance access to external memory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46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47" name="CustomShape 2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8" name="Shape 45" descr=""/>
          <p:cNvPicPr/>
          <p:nvPr/>
        </p:nvPicPr>
        <p:blipFill>
          <a:blip r:embed="rId2"/>
          <a:stretch/>
        </p:blipFill>
        <p:spPr>
          <a:xfrm>
            <a:off x="1378080" y="1071720"/>
            <a:ext cx="8911080" cy="550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50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51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– Image Capture</a:t>
            </a:r>
            <a:endParaRPr/>
          </a:p>
        </p:txBody>
      </p:sp>
      <p:sp>
        <p:nvSpPr>
          <p:cNvPr id="652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4"/>
          <p:cNvSpPr/>
          <p:nvPr/>
        </p:nvSpPr>
        <p:spPr>
          <a:xfrm>
            <a:off x="2372400" y="3007800"/>
            <a:ext cx="8802360" cy="1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5"/>
          <p:cNvSpPr/>
          <p:nvPr/>
        </p:nvSpPr>
        <p:spPr>
          <a:xfrm>
            <a:off x="941040" y="2661840"/>
            <a:ext cx="4944600" cy="3182760"/>
          </a:xfrm>
          <a:prstGeom prst="roundRect">
            <a:avLst>
              <a:gd name="adj" fmla="val 13805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55" name="Shape 53" descr=""/>
          <p:cNvPicPr/>
          <p:nvPr/>
        </p:nvPicPr>
        <p:blipFill>
          <a:blip r:embed="rId2"/>
          <a:stretch/>
        </p:blipFill>
        <p:spPr>
          <a:xfrm>
            <a:off x="1185840" y="2532960"/>
            <a:ext cx="8925120" cy="347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75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576" name="CustomShape 2"/>
          <p:cNvSpPr/>
          <p:nvPr/>
        </p:nvSpPr>
        <p:spPr>
          <a:xfrm>
            <a:off x="839160" y="27673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Introduction</a:t>
            </a:r>
            <a:endParaRPr/>
          </a:p>
        </p:txBody>
      </p:sp>
      <p:sp>
        <p:nvSpPr>
          <p:cNvPr id="577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57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58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– Image Capture</a:t>
            </a:r>
            <a:endParaRPr/>
          </a:p>
        </p:txBody>
      </p:sp>
      <p:sp>
        <p:nvSpPr>
          <p:cNvPr id="659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0" name="Shape 59" descr=""/>
          <p:cNvPicPr/>
          <p:nvPr/>
        </p:nvPicPr>
        <p:blipFill>
          <a:blip r:embed="rId2"/>
          <a:stretch/>
        </p:blipFill>
        <p:spPr>
          <a:xfrm>
            <a:off x="6598440" y="3716640"/>
            <a:ext cx="4751280" cy="2986200"/>
          </a:xfrm>
          <a:prstGeom prst="rect">
            <a:avLst/>
          </a:prstGeom>
          <a:ln>
            <a:noFill/>
          </a:ln>
        </p:spPr>
      </p:pic>
      <p:sp>
        <p:nvSpPr>
          <p:cNvPr id="661" name="CustomShape 4"/>
          <p:cNvSpPr/>
          <p:nvPr/>
        </p:nvSpPr>
        <p:spPr>
          <a:xfrm>
            <a:off x="837000" y="1848240"/>
            <a:ext cx="8013960" cy="440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The function of this part is: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Add FMC-IMAGEON cores to IP Catalog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Create Video Pipeline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VITA Receiver core + Video to AXI4-Stream bridge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Image Processing cores : DPC, CFA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AXI Video DMA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DPC: Defect Pixel Correction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CFA: Colour Filter Interpolation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VDMA: video direct memory access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Three frame buffers in circular mode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Tdata widths of 24 bits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4496400" y="26928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6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64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– Image process</a:t>
            </a:r>
            <a:endParaRPr/>
          </a:p>
        </p:txBody>
      </p:sp>
      <p:sp>
        <p:nvSpPr>
          <p:cNvPr id="665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4"/>
          <p:cNvSpPr/>
          <p:nvPr/>
        </p:nvSpPr>
        <p:spPr>
          <a:xfrm>
            <a:off x="2372400" y="3007800"/>
            <a:ext cx="8802360" cy="1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7" name="Shape 32" descr=""/>
          <p:cNvPicPr/>
          <p:nvPr/>
        </p:nvPicPr>
        <p:blipFill>
          <a:blip r:embed="rId2"/>
          <a:stretch/>
        </p:blipFill>
        <p:spPr>
          <a:xfrm>
            <a:off x="1018440" y="1912680"/>
            <a:ext cx="10152000" cy="4944240"/>
          </a:xfrm>
          <a:prstGeom prst="rect">
            <a:avLst/>
          </a:prstGeom>
          <a:ln>
            <a:noFill/>
          </a:ln>
        </p:spPr>
      </p:pic>
      <p:sp>
        <p:nvSpPr>
          <p:cNvPr id="668" name="CustomShape 5"/>
          <p:cNvSpPr/>
          <p:nvPr/>
        </p:nvSpPr>
        <p:spPr>
          <a:xfrm>
            <a:off x="4239360" y="4713480"/>
            <a:ext cx="2941560" cy="23846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669" name="CustomShape 6"/>
          <p:cNvSpPr/>
          <p:nvPr/>
        </p:nvSpPr>
        <p:spPr>
          <a:xfrm flipV="1">
            <a:off x="2148840" y="2892600"/>
            <a:ext cx="2346480" cy="3016800"/>
          </a:xfrm>
          <a:prstGeom prst="straightConnector1">
            <a:avLst/>
          </a:prstGeom>
          <a:noFill/>
          <a:ln w="604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7"/>
          <p:cNvSpPr/>
          <p:nvPr/>
        </p:nvSpPr>
        <p:spPr>
          <a:xfrm>
            <a:off x="2655720" y="4282200"/>
            <a:ext cx="349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1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"/>
          <p:cNvSpPr/>
          <p:nvPr/>
        </p:nvSpPr>
        <p:spPr>
          <a:xfrm>
            <a:off x="4496400" y="26928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72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73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– Image process</a:t>
            </a:r>
            <a:endParaRPr/>
          </a:p>
        </p:txBody>
      </p:sp>
      <p:sp>
        <p:nvSpPr>
          <p:cNvPr id="674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4"/>
          <p:cNvSpPr/>
          <p:nvPr/>
        </p:nvSpPr>
        <p:spPr>
          <a:xfrm>
            <a:off x="2372400" y="3007800"/>
            <a:ext cx="8802360" cy="1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6" name="Shape 32" descr=""/>
          <p:cNvPicPr/>
          <p:nvPr/>
        </p:nvPicPr>
        <p:blipFill>
          <a:blip r:embed="rId2"/>
          <a:stretch/>
        </p:blipFill>
        <p:spPr>
          <a:xfrm>
            <a:off x="1018440" y="1912680"/>
            <a:ext cx="10152000" cy="4944240"/>
          </a:xfrm>
          <a:prstGeom prst="rect">
            <a:avLst/>
          </a:prstGeom>
          <a:ln>
            <a:noFill/>
          </a:ln>
        </p:spPr>
      </p:pic>
      <p:sp>
        <p:nvSpPr>
          <p:cNvPr id="677" name="CustomShape 5"/>
          <p:cNvSpPr/>
          <p:nvPr/>
        </p:nvSpPr>
        <p:spPr>
          <a:xfrm>
            <a:off x="4239360" y="4713480"/>
            <a:ext cx="2941560" cy="23846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678" name="CustomShape 6"/>
          <p:cNvSpPr/>
          <p:nvPr/>
        </p:nvSpPr>
        <p:spPr>
          <a:xfrm flipV="1">
            <a:off x="2148840" y="2892600"/>
            <a:ext cx="2346480" cy="3016800"/>
          </a:xfrm>
          <a:prstGeom prst="straightConnector1">
            <a:avLst/>
          </a:prstGeom>
          <a:noFill/>
          <a:ln w="604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7"/>
          <p:cNvSpPr/>
          <p:nvPr/>
        </p:nvSpPr>
        <p:spPr>
          <a:xfrm>
            <a:off x="4496400" y="3007800"/>
            <a:ext cx="227160" cy="2127240"/>
          </a:xfrm>
          <a:prstGeom prst="straightConnector1">
            <a:avLst/>
          </a:prstGeom>
          <a:noFill/>
          <a:ln w="604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8"/>
          <p:cNvSpPr/>
          <p:nvPr/>
        </p:nvSpPr>
        <p:spPr>
          <a:xfrm>
            <a:off x="2655720" y="4282200"/>
            <a:ext cx="349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1</a:t>
            </a:r>
            <a:endParaRPr/>
          </a:p>
        </p:txBody>
      </p:sp>
      <p:sp>
        <p:nvSpPr>
          <p:cNvPr id="681" name="CustomShape 9"/>
          <p:cNvSpPr/>
          <p:nvPr/>
        </p:nvSpPr>
        <p:spPr>
          <a:xfrm>
            <a:off x="4149360" y="4328640"/>
            <a:ext cx="349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4496400" y="26928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8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84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– Image process</a:t>
            </a:r>
            <a:endParaRPr/>
          </a:p>
        </p:txBody>
      </p:sp>
      <p:sp>
        <p:nvSpPr>
          <p:cNvPr id="685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4"/>
          <p:cNvSpPr/>
          <p:nvPr/>
        </p:nvSpPr>
        <p:spPr>
          <a:xfrm>
            <a:off x="2372400" y="3007800"/>
            <a:ext cx="8802360" cy="1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87" name="Shape 32" descr=""/>
          <p:cNvPicPr/>
          <p:nvPr/>
        </p:nvPicPr>
        <p:blipFill>
          <a:blip r:embed="rId2"/>
          <a:stretch/>
        </p:blipFill>
        <p:spPr>
          <a:xfrm>
            <a:off x="1018440" y="1912680"/>
            <a:ext cx="10152000" cy="4944240"/>
          </a:xfrm>
          <a:prstGeom prst="rect">
            <a:avLst/>
          </a:prstGeom>
          <a:ln>
            <a:noFill/>
          </a:ln>
        </p:spPr>
      </p:pic>
      <p:sp>
        <p:nvSpPr>
          <p:cNvPr id="688" name="CustomShape 5"/>
          <p:cNvSpPr/>
          <p:nvPr/>
        </p:nvSpPr>
        <p:spPr>
          <a:xfrm>
            <a:off x="4239360" y="4713480"/>
            <a:ext cx="2941560" cy="23846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689" name="CustomShape 6"/>
          <p:cNvSpPr/>
          <p:nvPr/>
        </p:nvSpPr>
        <p:spPr>
          <a:xfrm flipV="1">
            <a:off x="2148840" y="2892600"/>
            <a:ext cx="2346480" cy="3016800"/>
          </a:xfrm>
          <a:prstGeom prst="straightConnector1">
            <a:avLst/>
          </a:prstGeom>
          <a:noFill/>
          <a:ln w="604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7"/>
          <p:cNvSpPr/>
          <p:nvPr/>
        </p:nvSpPr>
        <p:spPr>
          <a:xfrm>
            <a:off x="4496400" y="3007800"/>
            <a:ext cx="227160" cy="2127240"/>
          </a:xfrm>
          <a:prstGeom prst="straightConnector1">
            <a:avLst/>
          </a:prstGeom>
          <a:noFill/>
          <a:ln w="604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8"/>
          <p:cNvSpPr/>
          <p:nvPr/>
        </p:nvSpPr>
        <p:spPr>
          <a:xfrm flipH="1" flipV="1">
            <a:off x="6009120" y="2891880"/>
            <a:ext cx="253800" cy="2354760"/>
          </a:xfrm>
          <a:prstGeom prst="straightConnector1">
            <a:avLst/>
          </a:prstGeom>
          <a:noFill/>
          <a:ln w="604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9"/>
          <p:cNvSpPr/>
          <p:nvPr/>
        </p:nvSpPr>
        <p:spPr>
          <a:xfrm>
            <a:off x="2655720" y="4282200"/>
            <a:ext cx="349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1</a:t>
            </a:r>
            <a:endParaRPr/>
          </a:p>
        </p:txBody>
      </p:sp>
      <p:sp>
        <p:nvSpPr>
          <p:cNvPr id="693" name="CustomShape 10"/>
          <p:cNvSpPr/>
          <p:nvPr/>
        </p:nvSpPr>
        <p:spPr>
          <a:xfrm>
            <a:off x="4149360" y="4328640"/>
            <a:ext cx="349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/>
          </a:p>
        </p:txBody>
      </p:sp>
      <p:sp>
        <p:nvSpPr>
          <p:cNvPr id="694" name="CustomShape 11"/>
          <p:cNvSpPr/>
          <p:nvPr/>
        </p:nvSpPr>
        <p:spPr>
          <a:xfrm>
            <a:off x="5779080" y="4282200"/>
            <a:ext cx="349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3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ustomShape 1"/>
          <p:cNvSpPr/>
          <p:nvPr/>
        </p:nvSpPr>
        <p:spPr>
          <a:xfrm>
            <a:off x="4496400" y="26928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96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97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– Image process</a:t>
            </a:r>
            <a:endParaRPr/>
          </a:p>
        </p:txBody>
      </p:sp>
      <p:sp>
        <p:nvSpPr>
          <p:cNvPr id="698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4"/>
          <p:cNvSpPr/>
          <p:nvPr/>
        </p:nvSpPr>
        <p:spPr>
          <a:xfrm>
            <a:off x="2372400" y="3007800"/>
            <a:ext cx="8802360" cy="1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0" name="Shape 32" descr=""/>
          <p:cNvPicPr/>
          <p:nvPr/>
        </p:nvPicPr>
        <p:blipFill>
          <a:blip r:embed="rId2"/>
          <a:stretch/>
        </p:blipFill>
        <p:spPr>
          <a:xfrm>
            <a:off x="1018440" y="1912680"/>
            <a:ext cx="10152000" cy="4944240"/>
          </a:xfrm>
          <a:prstGeom prst="rect">
            <a:avLst/>
          </a:prstGeom>
          <a:ln>
            <a:noFill/>
          </a:ln>
        </p:spPr>
      </p:pic>
      <p:sp>
        <p:nvSpPr>
          <p:cNvPr id="701" name="CustomShape 5"/>
          <p:cNvSpPr/>
          <p:nvPr/>
        </p:nvSpPr>
        <p:spPr>
          <a:xfrm>
            <a:off x="4239360" y="4713480"/>
            <a:ext cx="2941560" cy="23846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02" name="CustomShape 6"/>
          <p:cNvSpPr/>
          <p:nvPr/>
        </p:nvSpPr>
        <p:spPr>
          <a:xfrm flipV="1">
            <a:off x="2148840" y="2892600"/>
            <a:ext cx="2346480" cy="3016800"/>
          </a:xfrm>
          <a:prstGeom prst="straightConnector1">
            <a:avLst/>
          </a:prstGeom>
          <a:noFill/>
          <a:ln w="604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7"/>
          <p:cNvSpPr/>
          <p:nvPr/>
        </p:nvSpPr>
        <p:spPr>
          <a:xfrm>
            <a:off x="4496400" y="3007800"/>
            <a:ext cx="227160" cy="2127240"/>
          </a:xfrm>
          <a:prstGeom prst="straightConnector1">
            <a:avLst/>
          </a:prstGeom>
          <a:noFill/>
          <a:ln w="604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8"/>
          <p:cNvSpPr/>
          <p:nvPr/>
        </p:nvSpPr>
        <p:spPr>
          <a:xfrm flipH="1" flipV="1">
            <a:off x="6009120" y="2891880"/>
            <a:ext cx="253800" cy="2354760"/>
          </a:xfrm>
          <a:prstGeom prst="straightConnector1">
            <a:avLst/>
          </a:prstGeom>
          <a:noFill/>
          <a:ln w="604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9"/>
          <p:cNvSpPr/>
          <p:nvPr/>
        </p:nvSpPr>
        <p:spPr>
          <a:xfrm>
            <a:off x="6491160" y="2698200"/>
            <a:ext cx="2994120" cy="2436840"/>
          </a:xfrm>
          <a:prstGeom prst="straightConnector1">
            <a:avLst/>
          </a:prstGeom>
          <a:noFill/>
          <a:ln w="604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10"/>
          <p:cNvSpPr/>
          <p:nvPr/>
        </p:nvSpPr>
        <p:spPr>
          <a:xfrm>
            <a:off x="2655720" y="4282200"/>
            <a:ext cx="349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1</a:t>
            </a:r>
            <a:endParaRPr/>
          </a:p>
        </p:txBody>
      </p:sp>
      <p:sp>
        <p:nvSpPr>
          <p:cNvPr id="707" name="CustomShape 11"/>
          <p:cNvSpPr/>
          <p:nvPr/>
        </p:nvSpPr>
        <p:spPr>
          <a:xfrm>
            <a:off x="4149360" y="4328640"/>
            <a:ext cx="349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/>
          </a:p>
        </p:txBody>
      </p:sp>
      <p:sp>
        <p:nvSpPr>
          <p:cNvPr id="708" name="CustomShape 12"/>
          <p:cNvSpPr/>
          <p:nvPr/>
        </p:nvSpPr>
        <p:spPr>
          <a:xfrm>
            <a:off x="5779080" y="4282200"/>
            <a:ext cx="349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3</a:t>
            </a:r>
            <a:endParaRPr/>
          </a:p>
        </p:txBody>
      </p:sp>
      <p:sp>
        <p:nvSpPr>
          <p:cNvPr id="709" name="CustomShape 13"/>
          <p:cNvSpPr/>
          <p:nvPr/>
        </p:nvSpPr>
        <p:spPr>
          <a:xfrm>
            <a:off x="7754760" y="4051440"/>
            <a:ext cx="349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4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11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12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</a:t>
            </a:r>
            <a:endParaRPr/>
          </a:p>
        </p:txBody>
      </p:sp>
      <p:sp>
        <p:nvSpPr>
          <p:cNvPr id="713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4"/>
          <p:cNvSpPr/>
          <p:nvPr/>
        </p:nvSpPr>
        <p:spPr>
          <a:xfrm>
            <a:off x="648360" y="1693800"/>
            <a:ext cx="889164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DejaVu Sans"/>
              </a:rPr>
              <a:t>Video Processing in Vivado HLS</a:t>
            </a:r>
            <a:endParaRPr/>
          </a:p>
        </p:txBody>
      </p:sp>
      <p:pic>
        <p:nvPicPr>
          <p:cNvPr id="715" name="Shape 65" descr=""/>
          <p:cNvPicPr/>
          <p:nvPr/>
        </p:nvPicPr>
        <p:blipFill>
          <a:blip r:embed="rId2"/>
          <a:stretch/>
        </p:blipFill>
        <p:spPr>
          <a:xfrm>
            <a:off x="2116800" y="2981880"/>
            <a:ext cx="7066080" cy="3590280"/>
          </a:xfrm>
          <a:prstGeom prst="rect">
            <a:avLst/>
          </a:prstGeom>
          <a:ln>
            <a:noFill/>
          </a:ln>
        </p:spPr>
      </p:pic>
      <p:sp>
        <p:nvSpPr>
          <p:cNvPr id="716" name="CustomShape 5"/>
          <p:cNvSpPr/>
          <p:nvPr/>
        </p:nvSpPr>
        <p:spPr>
          <a:xfrm>
            <a:off x="649440" y="2163240"/>
            <a:ext cx="10000080" cy="12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These libraries are implemented as synthesizable C++ code and roughly correspond to video processing functions and data structures implemented in OpenCV.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18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19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</a:t>
            </a:r>
            <a:endParaRPr/>
          </a:p>
        </p:txBody>
      </p:sp>
      <p:sp>
        <p:nvSpPr>
          <p:cNvPr id="720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4"/>
          <p:cNvSpPr/>
          <p:nvPr/>
        </p:nvSpPr>
        <p:spPr>
          <a:xfrm>
            <a:off x="951480" y="1918800"/>
            <a:ext cx="82285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DejaVu Sans"/>
              </a:rPr>
              <a:t>Pre-image processing</a:t>
            </a:r>
            <a:endParaRPr/>
          </a:p>
        </p:txBody>
      </p:sp>
      <p:pic>
        <p:nvPicPr>
          <p:cNvPr id="722" name="Shape 72" descr=""/>
          <p:cNvPicPr/>
          <p:nvPr/>
        </p:nvPicPr>
        <p:blipFill>
          <a:blip r:embed="rId2"/>
          <a:stretch/>
        </p:blipFill>
        <p:spPr>
          <a:xfrm>
            <a:off x="1249200" y="3623400"/>
            <a:ext cx="10100520" cy="204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24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25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</a:t>
            </a:r>
            <a:endParaRPr/>
          </a:p>
        </p:txBody>
      </p:sp>
      <p:sp>
        <p:nvSpPr>
          <p:cNvPr id="726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4"/>
          <p:cNvSpPr/>
          <p:nvPr/>
        </p:nvSpPr>
        <p:spPr>
          <a:xfrm>
            <a:off x="998280" y="1533240"/>
            <a:ext cx="82285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DejaVu Sans"/>
              </a:rPr>
              <a:t>BGR2HSV algorithm</a:t>
            </a:r>
            <a:endParaRPr/>
          </a:p>
        </p:txBody>
      </p:sp>
      <p:pic>
        <p:nvPicPr>
          <p:cNvPr id="728" name="Shape 78" descr=""/>
          <p:cNvPicPr/>
          <p:nvPr/>
        </p:nvPicPr>
        <p:blipFill>
          <a:blip r:embed="rId2"/>
          <a:stretch/>
        </p:blipFill>
        <p:spPr>
          <a:xfrm>
            <a:off x="837000" y="2289960"/>
            <a:ext cx="4912560" cy="4217040"/>
          </a:xfrm>
          <a:prstGeom prst="rect">
            <a:avLst/>
          </a:prstGeom>
          <a:ln>
            <a:noFill/>
          </a:ln>
        </p:spPr>
      </p:pic>
      <p:pic>
        <p:nvPicPr>
          <p:cNvPr id="729" name="Shape 79" descr=""/>
          <p:cNvPicPr/>
          <p:nvPr/>
        </p:nvPicPr>
        <p:blipFill>
          <a:blip r:embed="rId3"/>
          <a:stretch/>
        </p:blipFill>
        <p:spPr>
          <a:xfrm>
            <a:off x="7313040" y="2189160"/>
            <a:ext cx="1913400" cy="3761280"/>
          </a:xfrm>
          <a:prstGeom prst="rect">
            <a:avLst/>
          </a:prstGeom>
          <a:ln>
            <a:noFill/>
          </a:ln>
        </p:spPr>
      </p:pic>
      <p:sp>
        <p:nvSpPr>
          <p:cNvPr id="730" name="CustomShape 5"/>
          <p:cNvSpPr/>
          <p:nvPr/>
        </p:nvSpPr>
        <p:spPr>
          <a:xfrm>
            <a:off x="5563080" y="6066000"/>
            <a:ext cx="5396040" cy="40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https://en.wikipedia.org/wiki/HSL_and_HSV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32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33" name="CustomShape 2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3"/>
          <p:cNvSpPr/>
          <p:nvPr/>
        </p:nvSpPr>
        <p:spPr>
          <a:xfrm>
            <a:off x="622800" y="6194520"/>
            <a:ext cx="822852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DejaVu Sans"/>
              </a:rPr>
              <a:t>Video1: </a:t>
            </a:r>
            <a:r>
              <a:rPr lang="en-US" sz="1400" strike="noStrike" u="sng">
                <a:solidFill>
                  <a:srgbClr val="0000ff"/>
                </a:solidFill>
                <a:latin typeface="Arial"/>
                <a:ea typeface="DejaVu Sans"/>
              </a:rPr>
              <a:t>rgb2hsv https://youtu.be/gzL8fef96NY</a:t>
            </a:r>
            <a:endParaRPr/>
          </a:p>
        </p:txBody>
      </p:sp>
      <p:pic>
        <p:nvPicPr>
          <p:cNvPr id="735" name="Shape 86" descr=""/>
          <p:cNvPicPr/>
          <p:nvPr/>
        </p:nvPicPr>
        <p:blipFill>
          <a:blip r:embed="rId2"/>
          <a:stretch/>
        </p:blipFill>
        <p:spPr>
          <a:xfrm>
            <a:off x="6094440" y="2224800"/>
            <a:ext cx="5255280" cy="3329640"/>
          </a:xfrm>
          <a:prstGeom prst="rect">
            <a:avLst/>
          </a:prstGeom>
          <a:ln>
            <a:noFill/>
          </a:ln>
        </p:spPr>
      </p:pic>
      <p:pic>
        <p:nvPicPr>
          <p:cNvPr id="736" name="Shape 87" descr=""/>
          <p:cNvPicPr/>
          <p:nvPr/>
        </p:nvPicPr>
        <p:blipFill>
          <a:blip r:embed="rId3"/>
          <a:stretch/>
        </p:blipFill>
        <p:spPr>
          <a:xfrm>
            <a:off x="622800" y="2224800"/>
            <a:ext cx="5197680" cy="3329640"/>
          </a:xfrm>
          <a:prstGeom prst="rect">
            <a:avLst/>
          </a:prstGeom>
          <a:ln>
            <a:noFill/>
          </a:ln>
        </p:spPr>
      </p:pic>
      <p:sp>
        <p:nvSpPr>
          <p:cNvPr id="737" name="CustomShape 4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- Results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3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40" name="CustomShape 2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3"/>
          <p:cNvSpPr/>
          <p:nvPr/>
        </p:nvSpPr>
        <p:spPr>
          <a:xfrm>
            <a:off x="1938240" y="1814040"/>
            <a:ext cx="82285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Arial"/>
                <a:ea typeface="DejaVu Sans"/>
              </a:rPr>
              <a:t>inRange</a:t>
            </a:r>
            <a:endParaRPr/>
          </a:p>
        </p:txBody>
      </p:sp>
      <p:sp>
        <p:nvSpPr>
          <p:cNvPr id="742" name="CustomShape 4"/>
          <p:cNvSpPr/>
          <p:nvPr/>
        </p:nvSpPr>
        <p:spPr>
          <a:xfrm>
            <a:off x="1778040" y="4941720"/>
            <a:ext cx="4619880" cy="16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We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DejaVu Sans"/>
              </a:rPr>
              <a:t>compare</a:t>
            </a: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 the HSV values of the pixel with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DejaVu Sans"/>
              </a:rPr>
              <a:t>an input value (Hin)</a:t>
            </a: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 chosen by the user. If H is close enough to that input value and S and V are big enough, then the pixel will be tracked. </a:t>
            </a:r>
            <a:endParaRPr/>
          </a:p>
        </p:txBody>
      </p:sp>
      <p:pic>
        <p:nvPicPr>
          <p:cNvPr id="743" name="Shape 94" descr=""/>
          <p:cNvPicPr/>
          <p:nvPr/>
        </p:nvPicPr>
        <p:blipFill>
          <a:blip r:embed="rId2"/>
          <a:stretch/>
        </p:blipFill>
        <p:spPr>
          <a:xfrm>
            <a:off x="2298240" y="2671560"/>
            <a:ext cx="3161160" cy="2170800"/>
          </a:xfrm>
          <a:prstGeom prst="rect">
            <a:avLst/>
          </a:prstGeom>
          <a:ln>
            <a:noFill/>
          </a:ln>
        </p:spPr>
      </p:pic>
      <p:pic>
        <p:nvPicPr>
          <p:cNvPr id="744" name="Shape 95" descr=""/>
          <p:cNvPicPr/>
          <p:nvPr/>
        </p:nvPicPr>
        <p:blipFill>
          <a:blip r:embed="rId3"/>
          <a:stretch/>
        </p:blipFill>
        <p:spPr>
          <a:xfrm>
            <a:off x="6333480" y="2620080"/>
            <a:ext cx="3898440" cy="2170800"/>
          </a:xfrm>
          <a:prstGeom prst="rect">
            <a:avLst/>
          </a:prstGeom>
          <a:ln>
            <a:noFill/>
          </a:ln>
        </p:spPr>
      </p:pic>
      <p:sp>
        <p:nvSpPr>
          <p:cNvPr id="745" name="CustomShape 5"/>
          <p:cNvSpPr/>
          <p:nvPr/>
        </p:nvSpPr>
        <p:spPr>
          <a:xfrm>
            <a:off x="6517800" y="4941720"/>
            <a:ext cx="3812040" cy="47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Here we choose the color </a:t>
            </a:r>
            <a:r>
              <a:rPr lang="en-US" strike="noStrike">
                <a:solidFill>
                  <a:srgbClr val="ff0000"/>
                </a:solidFill>
                <a:latin typeface="Arial"/>
                <a:ea typeface="DejaVu Sans"/>
              </a:rPr>
              <a:t>red</a:t>
            </a:r>
            <a:endParaRPr/>
          </a:p>
        </p:txBody>
      </p:sp>
      <p:sp>
        <p:nvSpPr>
          <p:cNvPr id="746" name="CustomShape 6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- Results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7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580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Introduction</a:t>
            </a:r>
            <a:endParaRPr/>
          </a:p>
        </p:txBody>
      </p:sp>
      <p:sp>
        <p:nvSpPr>
          <p:cNvPr id="581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48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49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</a:t>
            </a:r>
            <a:endParaRPr/>
          </a:p>
        </p:txBody>
      </p:sp>
      <p:sp>
        <p:nvSpPr>
          <p:cNvPr id="750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4"/>
          <p:cNvSpPr/>
          <p:nvPr/>
        </p:nvSpPr>
        <p:spPr>
          <a:xfrm>
            <a:off x="515160" y="1725840"/>
            <a:ext cx="10659600" cy="513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Arial"/>
                <a:ea typeface="DejaVu Sans"/>
              </a:rPr>
              <a:t>Following using the IP core from Vivado HLS: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i="1" lang="en-US" sz="2800" strike="noStrike">
                <a:solidFill>
                  <a:srgbClr val="000000"/>
                </a:solidFill>
                <a:latin typeface="Arial"/>
                <a:ea typeface="DejaVu Sans"/>
              </a:rPr>
              <a:t>Erode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The basic idea of erosion is like soil erosion only.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simply white region decreases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 in the image. 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It is useful for removing small white noises.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i="1" lang="en-US" sz="2800" strike="noStrike">
                <a:solidFill>
                  <a:srgbClr val="000000"/>
                </a:solidFill>
                <a:latin typeface="Arial"/>
                <a:ea typeface="DejaVu Sans"/>
              </a:rPr>
              <a:t>Dilate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It is just opposite of erosion.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it increases the white region in the. 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Normally, in cases like noise removal, erosion is followed by dilation. 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Because, erosion removes white noises, but it also shrinks our object. So we dilate it.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i="1" lang="en-US" sz="2800" strike="noStrike">
                <a:solidFill>
                  <a:srgbClr val="000000"/>
                </a:solidFill>
                <a:latin typeface="Arial"/>
                <a:ea typeface="DejaVu Sans"/>
              </a:rPr>
              <a:t>Gaussian blur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2000" strike="noStrike">
                <a:solidFill>
                  <a:srgbClr val="222222"/>
                </a:solidFill>
                <a:latin typeface="Arial"/>
                <a:ea typeface="DejaVu Sans"/>
              </a:rPr>
              <a:t>to reduce image noise and reduce detail.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5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54" name="CustomShape 2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5" name="Shape 108" descr=""/>
          <p:cNvPicPr/>
          <p:nvPr/>
        </p:nvPicPr>
        <p:blipFill>
          <a:blip r:embed="rId2"/>
          <a:stretch/>
        </p:blipFill>
        <p:spPr>
          <a:xfrm>
            <a:off x="2022480" y="2110320"/>
            <a:ext cx="8142840" cy="4561560"/>
          </a:xfrm>
          <a:prstGeom prst="rect">
            <a:avLst/>
          </a:prstGeom>
          <a:ln>
            <a:noFill/>
          </a:ln>
        </p:spPr>
      </p:pic>
      <p:sp>
        <p:nvSpPr>
          <p:cNvPr id="756" name="CustomShape 3"/>
          <p:cNvSpPr/>
          <p:nvPr/>
        </p:nvSpPr>
        <p:spPr>
          <a:xfrm>
            <a:off x="2021400" y="5993280"/>
            <a:ext cx="624924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Inrange</a:t>
            </a:r>
            <a:endParaRPr/>
          </a:p>
        </p:txBody>
      </p:sp>
      <p:sp>
        <p:nvSpPr>
          <p:cNvPr id="757" name="CustomShape 4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- Results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5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60" name="CustomShape 2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3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- Results</a:t>
            </a:r>
            <a:endParaRPr/>
          </a:p>
        </p:txBody>
      </p:sp>
      <p:pic>
        <p:nvPicPr>
          <p:cNvPr id="762" name="Shape 116" descr=""/>
          <p:cNvPicPr/>
          <p:nvPr/>
        </p:nvPicPr>
        <p:blipFill>
          <a:blip r:embed="rId2"/>
          <a:stretch/>
        </p:blipFill>
        <p:spPr>
          <a:xfrm>
            <a:off x="2024640" y="2110320"/>
            <a:ext cx="8133120" cy="4580280"/>
          </a:xfrm>
          <a:prstGeom prst="rect">
            <a:avLst/>
          </a:prstGeom>
          <a:ln>
            <a:noFill/>
          </a:ln>
        </p:spPr>
      </p:pic>
      <p:sp>
        <p:nvSpPr>
          <p:cNvPr id="763" name="CustomShape 4"/>
          <p:cNvSpPr/>
          <p:nvPr/>
        </p:nvSpPr>
        <p:spPr>
          <a:xfrm>
            <a:off x="1976760" y="6026040"/>
            <a:ext cx="624924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Erode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65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66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- Results</a:t>
            </a:r>
            <a:endParaRPr/>
          </a:p>
        </p:txBody>
      </p:sp>
      <p:sp>
        <p:nvSpPr>
          <p:cNvPr id="767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4"/>
          <p:cNvSpPr/>
          <p:nvPr/>
        </p:nvSpPr>
        <p:spPr>
          <a:xfrm>
            <a:off x="1912680" y="1916640"/>
            <a:ext cx="82285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Arial"/>
                <a:ea typeface="DejaVu Sans"/>
              </a:rPr>
              <a:t>Dilate</a:t>
            </a:r>
            <a:endParaRPr/>
          </a:p>
        </p:txBody>
      </p:sp>
      <p:pic>
        <p:nvPicPr>
          <p:cNvPr id="769" name="Shape 124" descr=""/>
          <p:cNvPicPr/>
          <p:nvPr/>
        </p:nvPicPr>
        <p:blipFill>
          <a:blip r:embed="rId2"/>
          <a:stretch/>
        </p:blipFill>
        <p:spPr>
          <a:xfrm>
            <a:off x="2022480" y="2110320"/>
            <a:ext cx="8142840" cy="4580280"/>
          </a:xfrm>
          <a:prstGeom prst="rect">
            <a:avLst/>
          </a:prstGeom>
          <a:ln>
            <a:noFill/>
          </a:ln>
        </p:spPr>
      </p:pic>
      <p:sp>
        <p:nvSpPr>
          <p:cNvPr id="770" name="CustomShape 5"/>
          <p:cNvSpPr/>
          <p:nvPr/>
        </p:nvSpPr>
        <p:spPr>
          <a:xfrm>
            <a:off x="2021400" y="5958360"/>
            <a:ext cx="624924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Dilate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72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73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- Results</a:t>
            </a:r>
            <a:endParaRPr/>
          </a:p>
        </p:txBody>
      </p:sp>
      <p:sp>
        <p:nvSpPr>
          <p:cNvPr id="774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4"/>
          <p:cNvSpPr/>
          <p:nvPr/>
        </p:nvSpPr>
        <p:spPr>
          <a:xfrm>
            <a:off x="2021400" y="5958360"/>
            <a:ext cx="624924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Dilate</a:t>
            </a:r>
            <a:endParaRPr/>
          </a:p>
        </p:txBody>
      </p:sp>
      <p:pic>
        <p:nvPicPr>
          <p:cNvPr id="776" name="Shape 132" descr=""/>
          <p:cNvPicPr/>
          <p:nvPr/>
        </p:nvPicPr>
        <p:blipFill>
          <a:blip r:embed="rId2"/>
          <a:stretch/>
        </p:blipFill>
        <p:spPr>
          <a:xfrm>
            <a:off x="2013120" y="2131920"/>
            <a:ext cx="8161920" cy="4532760"/>
          </a:xfrm>
          <a:prstGeom prst="rect">
            <a:avLst/>
          </a:prstGeom>
          <a:ln>
            <a:noFill/>
          </a:ln>
        </p:spPr>
      </p:pic>
      <p:sp>
        <p:nvSpPr>
          <p:cNvPr id="777" name="CustomShape 5"/>
          <p:cNvSpPr/>
          <p:nvPr/>
        </p:nvSpPr>
        <p:spPr>
          <a:xfrm>
            <a:off x="1976040" y="5843880"/>
            <a:ext cx="624924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DejaVu Sans"/>
              </a:rPr>
              <a:t>Gaussianblur</a:t>
            </a:r>
            <a:endParaRPr/>
          </a:p>
        </p:txBody>
      </p:sp>
      <p:sp>
        <p:nvSpPr>
          <p:cNvPr id="778" name="CustomShape 6"/>
          <p:cNvSpPr/>
          <p:nvPr/>
        </p:nvSpPr>
        <p:spPr>
          <a:xfrm>
            <a:off x="1444320" y="6306120"/>
            <a:ext cx="4196880" cy="2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trike="noStrike" u="sng">
                <a:solidFill>
                  <a:srgbClr val="0000ff"/>
                </a:solidFill>
                <a:latin typeface="Arial"/>
                <a:ea typeface="DejaVu Sans"/>
              </a:rPr>
              <a:t>https://youtu.be/HWQ5UchrgNM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80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81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– Problems</a:t>
            </a:r>
            <a:endParaRPr/>
          </a:p>
        </p:txBody>
      </p:sp>
      <p:sp>
        <p:nvSpPr>
          <p:cNvPr id="782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4"/>
          <p:cNvSpPr/>
          <p:nvPr/>
        </p:nvSpPr>
        <p:spPr>
          <a:xfrm>
            <a:off x="1770840" y="5350320"/>
            <a:ext cx="624924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5"/>
          <p:cNvSpPr/>
          <p:nvPr/>
        </p:nvSpPr>
        <p:spPr>
          <a:xfrm>
            <a:off x="579600" y="3254040"/>
            <a:ext cx="88855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DejaVu Sans"/>
              </a:rPr>
              <a:t>UDP or TCP sending 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Can send some strings 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using Linux.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cannot use high resolution camera. </a:t>
            </a:r>
            <a:endParaRPr/>
          </a:p>
        </p:txBody>
      </p:sp>
      <p:sp>
        <p:nvSpPr>
          <p:cNvPr id="785" name="CustomShape 6"/>
          <p:cNvSpPr/>
          <p:nvPr/>
        </p:nvSpPr>
        <p:spPr>
          <a:xfrm>
            <a:off x="579600" y="2110320"/>
            <a:ext cx="88855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DejaVu Sans"/>
              </a:rPr>
              <a:t>Hough circle implementation in hardware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-  if want to using shape recognizing, have to use Hough circle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-  next step  </a:t>
            </a:r>
            <a:endParaRPr/>
          </a:p>
        </p:txBody>
      </p:sp>
      <p:pic>
        <p:nvPicPr>
          <p:cNvPr id="786" name="图片 2" descr=""/>
          <p:cNvPicPr/>
          <p:nvPr/>
        </p:nvPicPr>
        <p:blipFill>
          <a:blip r:embed="rId2"/>
          <a:stretch/>
        </p:blipFill>
        <p:spPr>
          <a:xfrm>
            <a:off x="7653600" y="3576960"/>
            <a:ext cx="3802680" cy="2615760"/>
          </a:xfrm>
          <a:prstGeom prst="rect">
            <a:avLst/>
          </a:prstGeom>
          <a:ln>
            <a:noFill/>
          </a:ln>
        </p:spPr>
      </p:pic>
      <p:pic>
        <p:nvPicPr>
          <p:cNvPr id="787" name="图片 3" descr=""/>
          <p:cNvPicPr/>
          <p:nvPr/>
        </p:nvPicPr>
        <p:blipFill>
          <a:blip r:embed="rId3"/>
          <a:stretch/>
        </p:blipFill>
        <p:spPr>
          <a:xfrm>
            <a:off x="7653600" y="1919520"/>
            <a:ext cx="3027960" cy="1522800"/>
          </a:xfrm>
          <a:prstGeom prst="rect">
            <a:avLst/>
          </a:prstGeom>
          <a:ln>
            <a:noFill/>
          </a:ln>
        </p:spPr>
      </p:pic>
      <p:pic>
        <p:nvPicPr>
          <p:cNvPr id="788" name="图片 4" descr=""/>
          <p:cNvPicPr/>
          <p:nvPr/>
        </p:nvPicPr>
        <p:blipFill>
          <a:blip r:embed="rId4"/>
          <a:stretch/>
        </p:blipFill>
        <p:spPr>
          <a:xfrm>
            <a:off x="5263920" y="3577320"/>
            <a:ext cx="2011680" cy="2615760"/>
          </a:xfrm>
          <a:prstGeom prst="rect">
            <a:avLst/>
          </a:prstGeom>
          <a:ln>
            <a:noFill/>
          </a:ln>
        </p:spPr>
      </p:pic>
      <p:pic>
        <p:nvPicPr>
          <p:cNvPr id="789" name="图片 5" descr=""/>
          <p:cNvPicPr/>
          <p:nvPr/>
        </p:nvPicPr>
        <p:blipFill>
          <a:blip r:embed="rId5"/>
          <a:stretch/>
        </p:blipFill>
        <p:spPr>
          <a:xfrm>
            <a:off x="1060920" y="4674600"/>
            <a:ext cx="2943360" cy="168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91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92" name="CustomShape 2"/>
          <p:cNvSpPr/>
          <p:nvPr/>
        </p:nvSpPr>
        <p:spPr>
          <a:xfrm>
            <a:off x="839160" y="27673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</a:t>
            </a:r>
            <a:endParaRPr/>
          </a:p>
        </p:txBody>
      </p:sp>
      <p:sp>
        <p:nvSpPr>
          <p:cNvPr id="793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95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796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797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79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00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801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4"/>
          <p:cNvSpPr/>
          <p:nvPr/>
        </p:nvSpPr>
        <p:spPr>
          <a:xfrm>
            <a:off x="839520" y="193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already existing patterns on Nao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04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05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806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4"/>
          <p:cNvSpPr/>
          <p:nvPr/>
        </p:nvSpPr>
        <p:spPr>
          <a:xfrm>
            <a:off x="839520" y="193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already existing patterns on Nao</a:t>
            </a:r>
            <a:endParaRPr/>
          </a:p>
        </p:txBody>
      </p:sp>
      <p:pic>
        <p:nvPicPr>
          <p:cNvPr id="808" name="图片 540" descr=""/>
          <p:cNvPicPr/>
          <p:nvPr/>
        </p:nvPicPr>
        <p:blipFill>
          <a:blip r:embed="rId2"/>
          <a:stretch/>
        </p:blipFill>
        <p:spPr>
          <a:xfrm>
            <a:off x="2547720" y="2958840"/>
            <a:ext cx="2743920" cy="367452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8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Introduction</a:t>
            </a:r>
            <a:endParaRPr/>
          </a:p>
        </p:txBody>
      </p:sp>
      <p:sp>
        <p:nvSpPr>
          <p:cNvPr id="585" name="CustomShape 3"/>
          <p:cNvSpPr/>
          <p:nvPr/>
        </p:nvSpPr>
        <p:spPr>
          <a:xfrm>
            <a:off x="839880" y="193896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DejaVu Sans"/>
              </a:rPr>
              <a:t>RoboCup is an annual international robotics competition with the aim to promote robotics and AI research. This project is trying to create a tool for logging matches and the behavior of robots in the match.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DejaVu Sans"/>
              </a:rPr>
              <a:t>The main idea is to position 2 cameras on each side of the match field. Cameras are connected to Zedboard, after pre-processing with FPGA, images captured by camera will be sent to PC for further handling to detect the  positions of robots and ball, record the match and control specific robot.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10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11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812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4"/>
          <p:cNvSpPr/>
          <p:nvPr/>
        </p:nvSpPr>
        <p:spPr>
          <a:xfrm>
            <a:off x="839520" y="193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already existing patterns on Nao</a:t>
            </a:r>
            <a:endParaRPr/>
          </a:p>
        </p:txBody>
      </p:sp>
      <p:pic>
        <p:nvPicPr>
          <p:cNvPr id="814" name="图片 540" descr=""/>
          <p:cNvPicPr/>
          <p:nvPr/>
        </p:nvPicPr>
        <p:blipFill>
          <a:blip r:embed="rId2"/>
          <a:stretch/>
        </p:blipFill>
        <p:spPr>
          <a:xfrm>
            <a:off x="2547720" y="2958840"/>
            <a:ext cx="2743920" cy="367452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815" name="图片 543" descr=""/>
          <p:cNvPicPr/>
          <p:nvPr/>
        </p:nvPicPr>
        <p:blipFill>
          <a:blip r:embed="rId3"/>
          <a:srcRect l="0" t="0" r="8413" b="0"/>
          <a:stretch/>
        </p:blipFill>
        <p:spPr>
          <a:xfrm>
            <a:off x="9417600" y="4207680"/>
            <a:ext cx="1461960" cy="154080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17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18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819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4"/>
          <p:cNvSpPr/>
          <p:nvPr/>
        </p:nvSpPr>
        <p:spPr>
          <a:xfrm>
            <a:off x="839520" y="193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already existing patterns on Nao</a:t>
            </a:r>
            <a:endParaRPr/>
          </a:p>
        </p:txBody>
      </p:sp>
      <p:pic>
        <p:nvPicPr>
          <p:cNvPr id="821" name="图片 540" descr=""/>
          <p:cNvPicPr/>
          <p:nvPr/>
        </p:nvPicPr>
        <p:blipFill>
          <a:blip r:embed="rId2"/>
          <a:stretch/>
        </p:blipFill>
        <p:spPr>
          <a:xfrm>
            <a:off x="2547720" y="2958840"/>
            <a:ext cx="2743920" cy="367452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822" name="图片 541" descr=""/>
          <p:cNvPicPr/>
          <p:nvPr/>
        </p:nvPicPr>
        <p:blipFill>
          <a:blip r:embed="rId3"/>
          <a:stretch/>
        </p:blipFill>
        <p:spPr>
          <a:xfrm>
            <a:off x="6176520" y="2972880"/>
            <a:ext cx="2724840" cy="364896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823" name="Line 5"/>
          <p:cNvSpPr/>
          <p:nvPr/>
        </p:nvSpPr>
        <p:spPr>
          <a:xfrm>
            <a:off x="5339880" y="4892400"/>
            <a:ext cx="822600" cy="0"/>
          </a:xfrm>
          <a:prstGeom prst="line">
            <a:avLst/>
          </a:prstGeom>
          <a:ln w="9144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824" name="图片 543" descr=""/>
          <p:cNvPicPr/>
          <p:nvPr/>
        </p:nvPicPr>
        <p:blipFill>
          <a:blip r:embed="rId4"/>
          <a:srcRect l="0" t="0" r="8413" b="0"/>
          <a:stretch/>
        </p:blipFill>
        <p:spPr>
          <a:xfrm>
            <a:off x="9417600" y="4207680"/>
            <a:ext cx="1461960" cy="154080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26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27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828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4"/>
          <p:cNvSpPr/>
          <p:nvPr/>
        </p:nvSpPr>
        <p:spPr>
          <a:xfrm>
            <a:off x="839520" y="193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already existing patterns on Nao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Add marker to uniquely identify each robot</a:t>
            </a:r>
            <a:endParaRPr/>
          </a:p>
        </p:txBody>
      </p:sp>
      <p:pic>
        <p:nvPicPr>
          <p:cNvPr id="830" name="图片 549" descr=""/>
          <p:cNvPicPr/>
          <p:nvPr/>
        </p:nvPicPr>
        <p:blipFill>
          <a:blip r:embed="rId2"/>
          <a:stretch/>
        </p:blipFill>
        <p:spPr>
          <a:xfrm>
            <a:off x="3783960" y="3420360"/>
            <a:ext cx="4377960" cy="328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32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33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834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4"/>
          <p:cNvSpPr/>
          <p:nvPr/>
        </p:nvSpPr>
        <p:spPr>
          <a:xfrm>
            <a:off x="839520" y="193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Problems with initial intuition: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Custom shape matching not directly providing angles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Additional processing for the custom ID marker</a:t>
            </a:r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37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38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839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4"/>
          <p:cNvSpPr/>
          <p:nvPr/>
        </p:nvSpPr>
        <p:spPr>
          <a:xfrm>
            <a:off x="839520" y="193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Problems with initial intuition: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Custom shape matching not directly providing angles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Additional processing for the custom ID marker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Solution: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42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43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844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4"/>
          <p:cNvSpPr/>
          <p:nvPr/>
        </p:nvSpPr>
        <p:spPr>
          <a:xfrm>
            <a:off x="839520" y="193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Problems with initial intuition: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Custom shape matching not directly providing angles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Additional processing for the custom ID marker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Solution:</a:t>
            </a: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b="1"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ArUco markers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46" name="图片 565" descr=""/>
          <p:cNvPicPr/>
          <p:nvPr/>
        </p:nvPicPr>
        <p:blipFill>
          <a:blip r:embed="rId2"/>
          <a:stretch/>
        </p:blipFill>
        <p:spPr>
          <a:xfrm>
            <a:off x="9462600" y="3807000"/>
            <a:ext cx="1417320" cy="14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848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849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4"/>
          <p:cNvSpPr/>
          <p:nvPr/>
        </p:nvSpPr>
        <p:spPr>
          <a:xfrm>
            <a:off x="839520" y="193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Problems with initial intuition: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Custom shape matching not directly providing angles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Additional processing for the custom ID marker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Solution:</a:t>
            </a: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b="1"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ArUco markers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Provide 3D coordinates and marker rotation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Provide up to 1023 unique ID's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Easy implementation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Rapid markers detection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51" name="图片 570" descr=""/>
          <p:cNvPicPr/>
          <p:nvPr/>
        </p:nvPicPr>
        <p:blipFill>
          <a:blip r:embed="rId1"/>
          <a:stretch/>
        </p:blipFill>
        <p:spPr>
          <a:xfrm>
            <a:off x="9462600" y="3807000"/>
            <a:ext cx="1417320" cy="1403640"/>
          </a:xfrm>
          <a:prstGeom prst="rect">
            <a:avLst/>
          </a:prstGeom>
          <a:ln>
            <a:noFill/>
          </a:ln>
        </p:spPr>
      </p:pic>
      <p:pic>
        <p:nvPicPr>
          <p:cNvPr id="852" name="图片 3" descr=""/>
          <p:cNvPicPr/>
          <p:nvPr/>
        </p:nvPicPr>
        <p:blipFill>
          <a:blip r:embed="rId2"/>
          <a:stretch/>
        </p:blipFill>
        <p:spPr>
          <a:xfrm>
            <a:off x="0" y="365400"/>
            <a:ext cx="11174760" cy="70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54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55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Ball Tracking</a:t>
            </a:r>
            <a:endParaRPr/>
          </a:p>
        </p:txBody>
      </p:sp>
      <p:sp>
        <p:nvSpPr>
          <p:cNvPr id="856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58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59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Ball Tracking</a:t>
            </a:r>
            <a:endParaRPr/>
          </a:p>
        </p:txBody>
      </p:sp>
      <p:sp>
        <p:nvSpPr>
          <p:cNvPr id="860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4"/>
          <p:cNvSpPr/>
          <p:nvPr/>
        </p:nvSpPr>
        <p:spPr>
          <a:xfrm>
            <a:off x="664920" y="175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Filter non-red elements from the frame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HoughCircles to find circles with specific size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6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64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Ball Tracking</a:t>
            </a:r>
            <a:endParaRPr/>
          </a:p>
        </p:txBody>
      </p:sp>
      <p:sp>
        <p:nvSpPr>
          <p:cNvPr id="865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4"/>
          <p:cNvSpPr/>
          <p:nvPr/>
        </p:nvSpPr>
        <p:spPr>
          <a:xfrm>
            <a:off x="664920" y="175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Filter non-red elements from the frame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HoughCircles to find circles with specific size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67" name="图片 599" descr=""/>
          <p:cNvPicPr/>
          <p:nvPr/>
        </p:nvPicPr>
        <p:blipFill>
          <a:blip r:embed="rId2"/>
          <a:stretch/>
        </p:blipFill>
        <p:spPr>
          <a:xfrm>
            <a:off x="1604880" y="3180240"/>
            <a:ext cx="2619720" cy="349380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87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839160" y="27673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System Diagram</a:t>
            </a:r>
            <a:endParaRPr/>
          </a:p>
        </p:txBody>
      </p:sp>
      <p:sp>
        <p:nvSpPr>
          <p:cNvPr id="589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6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70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Ball Tracking</a:t>
            </a:r>
            <a:endParaRPr/>
          </a:p>
        </p:txBody>
      </p:sp>
      <p:sp>
        <p:nvSpPr>
          <p:cNvPr id="871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4"/>
          <p:cNvSpPr/>
          <p:nvPr/>
        </p:nvSpPr>
        <p:spPr>
          <a:xfrm>
            <a:off x="664920" y="175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Filter non-red elements from the frame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HoughCircles to find circles with specific size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73" name="图片 599" descr=""/>
          <p:cNvPicPr/>
          <p:nvPr/>
        </p:nvPicPr>
        <p:blipFill>
          <a:blip r:embed="rId2"/>
          <a:stretch/>
        </p:blipFill>
        <p:spPr>
          <a:xfrm>
            <a:off x="1604880" y="3180240"/>
            <a:ext cx="2619720" cy="34938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874" name="图片 593" descr=""/>
          <p:cNvPicPr/>
          <p:nvPr/>
        </p:nvPicPr>
        <p:blipFill>
          <a:blip r:embed="rId3"/>
          <a:stretch/>
        </p:blipFill>
        <p:spPr>
          <a:xfrm>
            <a:off x="5001840" y="3165120"/>
            <a:ext cx="2626200" cy="350208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76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77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Ball Tracking</a:t>
            </a:r>
            <a:endParaRPr/>
          </a:p>
        </p:txBody>
      </p:sp>
      <p:sp>
        <p:nvSpPr>
          <p:cNvPr id="878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4"/>
          <p:cNvSpPr/>
          <p:nvPr/>
        </p:nvSpPr>
        <p:spPr>
          <a:xfrm>
            <a:off x="664920" y="1756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Filter non-red elements from the frame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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HoughCircles to find circles with specific size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80" name="图片 599" descr=""/>
          <p:cNvPicPr/>
          <p:nvPr/>
        </p:nvPicPr>
        <p:blipFill>
          <a:blip r:embed="rId2"/>
          <a:stretch/>
        </p:blipFill>
        <p:spPr>
          <a:xfrm>
            <a:off x="1604880" y="3180240"/>
            <a:ext cx="2619720" cy="34938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881" name="图片 601" descr=""/>
          <p:cNvPicPr/>
          <p:nvPr/>
        </p:nvPicPr>
        <p:blipFill>
          <a:blip r:embed="rId3"/>
          <a:stretch/>
        </p:blipFill>
        <p:spPr>
          <a:xfrm>
            <a:off x="8280000" y="3147840"/>
            <a:ext cx="2644560" cy="352728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882" name="图片 593" descr=""/>
          <p:cNvPicPr/>
          <p:nvPr/>
        </p:nvPicPr>
        <p:blipFill>
          <a:blip r:embed="rId4"/>
          <a:stretch/>
        </p:blipFill>
        <p:spPr>
          <a:xfrm>
            <a:off x="5001840" y="3165120"/>
            <a:ext cx="2626200" cy="350208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84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85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Control</a:t>
            </a:r>
            <a:endParaRPr/>
          </a:p>
        </p:txBody>
      </p:sp>
      <p:sp>
        <p:nvSpPr>
          <p:cNvPr id="886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88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89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Control</a:t>
            </a:r>
            <a:endParaRPr/>
          </a:p>
        </p:txBody>
      </p:sp>
      <p:sp>
        <p:nvSpPr>
          <p:cNvPr id="890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4"/>
          <p:cNvSpPr/>
          <p:nvPr/>
        </p:nvSpPr>
        <p:spPr>
          <a:xfrm>
            <a:off x="664920" y="1360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Control robots from the application through the network (WiFi, using UDP):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9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894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Control</a:t>
            </a:r>
            <a:endParaRPr/>
          </a:p>
        </p:txBody>
      </p:sp>
      <p:sp>
        <p:nvSpPr>
          <p:cNvPr id="895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4"/>
          <p:cNvSpPr/>
          <p:nvPr/>
        </p:nvSpPr>
        <p:spPr>
          <a:xfrm>
            <a:off x="664920" y="1360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Control robots from the application through the network (WiFi, using UDP):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97" name="图片 616" descr=""/>
          <p:cNvPicPr/>
          <p:nvPr/>
        </p:nvPicPr>
        <p:blipFill>
          <a:blip r:embed="rId2"/>
          <a:stretch/>
        </p:blipFill>
        <p:spPr>
          <a:xfrm>
            <a:off x="4399560" y="2377440"/>
            <a:ext cx="2731680" cy="429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9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900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Control</a:t>
            </a:r>
            <a:endParaRPr/>
          </a:p>
        </p:txBody>
      </p:sp>
      <p:sp>
        <p:nvSpPr>
          <p:cNvPr id="901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4"/>
          <p:cNvSpPr/>
          <p:nvPr/>
        </p:nvSpPr>
        <p:spPr>
          <a:xfrm>
            <a:off x="664920" y="1360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Control robots from the application through the network (WiFi, using UDP):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03" name="图片 622" descr=""/>
          <p:cNvPicPr/>
          <p:nvPr/>
        </p:nvPicPr>
        <p:blipFill>
          <a:blip r:embed="rId2"/>
          <a:stretch/>
        </p:blipFill>
        <p:spPr>
          <a:xfrm>
            <a:off x="4399560" y="2377440"/>
            <a:ext cx="2714040" cy="426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905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906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Control</a:t>
            </a:r>
            <a:endParaRPr/>
          </a:p>
        </p:txBody>
      </p:sp>
      <p:sp>
        <p:nvSpPr>
          <p:cNvPr id="907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4"/>
          <p:cNvSpPr/>
          <p:nvPr/>
        </p:nvSpPr>
        <p:spPr>
          <a:xfrm>
            <a:off x="664920" y="1360800"/>
            <a:ext cx="1086120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Robot information (Team Name, Team Colour, Players and IPs) stored in configuration file: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09" name="图片 628" descr=""/>
          <p:cNvPicPr/>
          <p:nvPr/>
        </p:nvPicPr>
        <p:blipFill>
          <a:blip r:embed="rId2"/>
          <a:stretch/>
        </p:blipFill>
        <p:spPr>
          <a:xfrm>
            <a:off x="2529000" y="3200400"/>
            <a:ext cx="7132680" cy="244656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911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912" name="CustomShape 2"/>
          <p:cNvSpPr/>
          <p:nvPr/>
        </p:nvSpPr>
        <p:spPr>
          <a:xfrm>
            <a:off x="839160" y="27673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DEMO</a:t>
            </a:r>
            <a:endParaRPr/>
          </a:p>
        </p:txBody>
      </p:sp>
      <p:sp>
        <p:nvSpPr>
          <p:cNvPr id="913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CustomShape 1"/>
          <p:cNvSpPr/>
          <p:nvPr/>
        </p:nvSpPr>
        <p:spPr>
          <a:xfrm>
            <a:off x="719640" y="4932720"/>
            <a:ext cx="1074456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c50e1f"/>
                </a:solidFill>
                <a:latin typeface="Arial"/>
                <a:ea typeface="DejaVu Sans"/>
              </a:rPr>
              <a:t>The End</a:t>
            </a:r>
            <a:endParaRPr/>
          </a:p>
        </p:txBody>
      </p:sp>
      <p:sp>
        <p:nvSpPr>
          <p:cNvPr id="915" name="CustomShape 2"/>
          <p:cNvSpPr/>
          <p:nvPr/>
        </p:nvSpPr>
        <p:spPr>
          <a:xfrm>
            <a:off x="719640" y="5659560"/>
            <a:ext cx="10744560" cy="27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717171"/>
                </a:solidFill>
                <a:latin typeface="Arial"/>
                <a:ea typeface="DejaVu Sans"/>
              </a:rPr>
              <a:t>Alberto Vaccari | Yu Liu | Dapeng Lan</a:t>
            </a:r>
            <a:endParaRPr/>
          </a:p>
        </p:txBody>
      </p:sp>
      <p:sp>
        <p:nvSpPr>
          <p:cNvPr id="916" name="CustomShape 3"/>
          <p:cNvSpPr/>
          <p:nvPr/>
        </p:nvSpPr>
        <p:spPr>
          <a:xfrm>
            <a:off x="9509760" y="6217920"/>
            <a:ext cx="2191320" cy="54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918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919" name="CustomShape 2"/>
          <p:cNvSpPr/>
          <p:nvPr/>
        </p:nvSpPr>
        <p:spPr>
          <a:xfrm>
            <a:off x="506520" y="9871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Backup slides</a:t>
            </a:r>
            <a:endParaRPr/>
          </a:p>
        </p:txBody>
      </p:sp>
      <p:sp>
        <p:nvSpPr>
          <p:cNvPr id="920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4"/>
          <p:cNvSpPr/>
          <p:nvPr/>
        </p:nvSpPr>
        <p:spPr>
          <a:xfrm>
            <a:off x="681480" y="2224800"/>
            <a:ext cx="90432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System-Level Analysis with AXI Perf. Monitoring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DejaVu Sans"/>
              </a:rPr>
              <a:t>Access the memory speed: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HP0: Read 3.98 Gb/s, Write 3.98 Gb/s, Total 7.97 Gb/s;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HP2: Read 3.98 Gb/s, Write 3.98 Gb/s, Total 7.96 Gb/s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22" name="图片 3" descr=""/>
          <p:cNvPicPr/>
          <p:nvPr/>
        </p:nvPicPr>
        <p:blipFill>
          <a:blip r:embed="rId2"/>
          <a:stretch/>
        </p:blipFill>
        <p:spPr>
          <a:xfrm>
            <a:off x="506520" y="3462480"/>
            <a:ext cx="11581200" cy="390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91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592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System Diagram</a:t>
            </a:r>
            <a:endParaRPr/>
          </a:p>
        </p:txBody>
      </p:sp>
      <p:sp>
        <p:nvSpPr>
          <p:cNvPr id="593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924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925" name="CustomShape 2"/>
          <p:cNvSpPr/>
          <p:nvPr/>
        </p:nvSpPr>
        <p:spPr>
          <a:xfrm>
            <a:off x="506520" y="9871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Backup slides</a:t>
            </a:r>
            <a:endParaRPr/>
          </a:p>
        </p:txBody>
      </p:sp>
      <p:sp>
        <p:nvSpPr>
          <p:cNvPr id="926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7" name="图片 1" descr=""/>
          <p:cNvPicPr/>
          <p:nvPr/>
        </p:nvPicPr>
        <p:blipFill>
          <a:blip r:embed="rId2"/>
          <a:stretch/>
        </p:blipFill>
        <p:spPr>
          <a:xfrm>
            <a:off x="1306440" y="2078280"/>
            <a:ext cx="9106560" cy="477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92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930" name="CustomShape 2"/>
          <p:cNvSpPr/>
          <p:nvPr/>
        </p:nvSpPr>
        <p:spPr>
          <a:xfrm>
            <a:off x="506520" y="9871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Backup slides</a:t>
            </a:r>
            <a:endParaRPr/>
          </a:p>
        </p:txBody>
      </p:sp>
      <p:sp>
        <p:nvSpPr>
          <p:cNvPr id="931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2" name="图片 3" descr=""/>
          <p:cNvPicPr/>
          <p:nvPr/>
        </p:nvPicPr>
        <p:blipFill>
          <a:blip r:embed="rId2"/>
          <a:stretch/>
        </p:blipFill>
        <p:spPr>
          <a:xfrm>
            <a:off x="2256480" y="618120"/>
            <a:ext cx="8244360" cy="607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934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935" name="CustomShape 2"/>
          <p:cNvSpPr/>
          <p:nvPr/>
        </p:nvSpPr>
        <p:spPr>
          <a:xfrm>
            <a:off x="506520" y="9871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Backup slides</a:t>
            </a:r>
            <a:endParaRPr/>
          </a:p>
        </p:txBody>
      </p:sp>
      <p:sp>
        <p:nvSpPr>
          <p:cNvPr id="936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7" name="图片 1" descr=""/>
          <p:cNvPicPr/>
          <p:nvPr/>
        </p:nvPicPr>
        <p:blipFill>
          <a:blip r:embed="rId2"/>
          <a:stretch/>
        </p:blipFill>
        <p:spPr>
          <a:xfrm>
            <a:off x="3412800" y="2224800"/>
            <a:ext cx="5180400" cy="431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Arial"/>
                <a:ea typeface="DejaVu Sans"/>
              </a:rPr>
              <a:t>Only by color</a:t>
            </a:r>
            <a:endParaRPr/>
          </a:p>
        </p:txBody>
      </p:sp>
      <p:pic>
        <p:nvPicPr>
          <p:cNvPr id="939" name="图片 3" descr=""/>
          <p:cNvPicPr/>
          <p:nvPr/>
        </p:nvPicPr>
        <p:blipFill>
          <a:blip r:embed="rId1"/>
          <a:stretch/>
        </p:blipFill>
        <p:spPr>
          <a:xfrm>
            <a:off x="2071440" y="1688760"/>
            <a:ext cx="8047440" cy="449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95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596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System Diagram</a:t>
            </a:r>
            <a:endParaRPr/>
          </a:p>
        </p:txBody>
      </p:sp>
      <p:sp>
        <p:nvSpPr>
          <p:cNvPr id="597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8" name="图片 457" descr=""/>
          <p:cNvPicPr/>
          <p:nvPr/>
        </p:nvPicPr>
        <p:blipFill>
          <a:blip r:embed="rId2"/>
          <a:srcRect l="1941" t="2553" r="2183" b="3385"/>
          <a:stretch/>
        </p:blipFill>
        <p:spPr>
          <a:xfrm>
            <a:off x="2929680" y="1933560"/>
            <a:ext cx="6318720" cy="461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00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01" name="CustomShape 2"/>
          <p:cNvSpPr/>
          <p:nvPr/>
        </p:nvSpPr>
        <p:spPr>
          <a:xfrm>
            <a:off x="839160" y="27673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Objectives</a:t>
            </a:r>
            <a:endParaRPr/>
          </a:p>
        </p:txBody>
      </p:sp>
      <p:sp>
        <p:nvSpPr>
          <p:cNvPr id="602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83808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04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4760" cy="705600"/>
          </a:xfrm>
          <a:prstGeom prst="rect">
            <a:avLst/>
          </a:prstGeom>
          <a:ln>
            <a:noFill/>
          </a:ln>
        </p:spPr>
      </p:pic>
      <p:sp>
        <p:nvSpPr>
          <p:cNvPr id="605" name="CustomShape 2"/>
          <p:cNvSpPr/>
          <p:nvPr/>
        </p:nvSpPr>
        <p:spPr>
          <a:xfrm>
            <a:off x="838800" y="787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Objectives</a:t>
            </a:r>
            <a:endParaRPr/>
          </a:p>
        </p:txBody>
      </p:sp>
      <p:sp>
        <p:nvSpPr>
          <p:cNvPr id="606" name="CustomShape 3"/>
          <p:cNvSpPr/>
          <p:nvPr/>
        </p:nvSpPr>
        <p:spPr>
          <a:xfrm>
            <a:off x="839160" y="2224800"/>
            <a:ext cx="10511640" cy="43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8902</TotalTime>
  <Application>LibreOffice/4.4.2.2$Linux_X86_64 LibreOffice_project/40m0$Build-2</Application>
  <Paragraphs>280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Dapeng Lan</dc:creator>
  <dc:language>en-US</dc:language>
  <cp:lastModifiedBy>nesh </cp:lastModifiedBy>
  <dcterms:modified xsi:type="dcterms:W3CDTF">2015-07-26T12:44:43Z</dcterms:modified>
  <cp:revision>35</cp:revision>
  <dc:title>PowerPoint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60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63</vt:i4>
  </property>
</Properties>
</file>